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44"/>
  </p:notesMasterIdLst>
  <p:sldIdLst>
    <p:sldId id="256" r:id="rId2"/>
    <p:sldId id="257" r:id="rId3"/>
    <p:sldId id="258" r:id="rId4"/>
    <p:sldId id="329" r:id="rId5"/>
    <p:sldId id="320" r:id="rId6"/>
    <p:sldId id="321" r:id="rId7"/>
    <p:sldId id="322" r:id="rId8"/>
    <p:sldId id="330" r:id="rId9"/>
    <p:sldId id="324" r:id="rId10"/>
    <p:sldId id="325" r:id="rId11"/>
    <p:sldId id="334" r:id="rId12"/>
    <p:sldId id="374" r:id="rId13"/>
    <p:sldId id="375" r:id="rId14"/>
    <p:sldId id="312" r:id="rId15"/>
    <p:sldId id="344" r:id="rId16"/>
    <p:sldId id="282" r:id="rId17"/>
    <p:sldId id="345" r:id="rId18"/>
    <p:sldId id="346" r:id="rId19"/>
    <p:sldId id="347" r:id="rId20"/>
    <p:sldId id="348" r:id="rId21"/>
    <p:sldId id="378" r:id="rId22"/>
    <p:sldId id="379" r:id="rId23"/>
    <p:sldId id="381" r:id="rId24"/>
    <p:sldId id="380" r:id="rId25"/>
    <p:sldId id="382" r:id="rId26"/>
    <p:sldId id="370" r:id="rId27"/>
    <p:sldId id="301" r:id="rId28"/>
    <p:sldId id="295" r:id="rId29"/>
    <p:sldId id="296" r:id="rId30"/>
    <p:sldId id="359" r:id="rId31"/>
    <p:sldId id="360" r:id="rId32"/>
    <p:sldId id="371" r:id="rId33"/>
    <p:sldId id="361" r:id="rId34"/>
    <p:sldId id="363" r:id="rId35"/>
    <p:sldId id="362" r:id="rId36"/>
    <p:sldId id="376" r:id="rId37"/>
    <p:sldId id="304" r:id="rId38"/>
    <p:sldId id="377" r:id="rId39"/>
    <p:sldId id="384" r:id="rId40"/>
    <p:sldId id="366" r:id="rId41"/>
    <p:sldId id="372" r:id="rId42"/>
    <p:sldId id="313" r:id="rId43"/>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ya, Yasandra" initials="DY" lastIdx="2" clrIdx="0">
    <p:extLst>
      <p:ext uri="{19B8F6BF-5375-455C-9EA6-DF929625EA0E}">
        <p15:presenceInfo xmlns:p15="http://schemas.microsoft.com/office/powerpoint/2012/main" userId="S-1-5-21-746137067-1677128483-1177238915-99674" providerId="AD"/>
      </p:ext>
    </p:extLst>
  </p:cmAuthor>
  <p:cmAuthor id="2" name="Benjamin, Andrea S" initials="BAS" lastIdx="3" clrIdx="1">
    <p:extLst>
      <p:ext uri="{19B8F6BF-5375-455C-9EA6-DF929625EA0E}">
        <p15:presenceInfo xmlns:p15="http://schemas.microsoft.com/office/powerpoint/2012/main" userId="S::Andrea.S.Benjamin@hud.gov::869e6342-2af7-4ec9-bb1a-4224518a4c31" providerId="AD"/>
      </p:ext>
    </p:extLst>
  </p:cmAuthor>
  <p:cmAuthor id="3" name="Kennedy, Rachel E" initials="KRE" lastIdx="17" clrIdx="2">
    <p:extLst>
      <p:ext uri="{19B8F6BF-5375-455C-9EA6-DF929625EA0E}">
        <p15:presenceInfo xmlns:p15="http://schemas.microsoft.com/office/powerpoint/2012/main" userId="S::Rachel.E.Kennedy@hud.gov::37cdf218-7079-4ff7-9da3-17f831729cfd" providerId="AD"/>
      </p:ext>
    </p:extLst>
  </p:cmAuthor>
  <p:cmAuthor id="4" name="Deya, Yasandra" initials="DY [2]" lastIdx="1" clrIdx="3">
    <p:extLst>
      <p:ext uri="{19B8F6BF-5375-455C-9EA6-DF929625EA0E}">
        <p15:presenceInfo xmlns:p15="http://schemas.microsoft.com/office/powerpoint/2012/main" userId="S::Yasandra.Deya@hud.gov::09c243c1-0061-4a7f-9d30-05123252331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67" d="100"/>
          <a:sy n="67" d="100"/>
        </p:scale>
        <p:origin x="124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2776F662-66C9-4F39-A2A2-CA28A8C42FC6}" type="datetimeFigureOut">
              <a:rPr lang="en-US" smtClean="0"/>
              <a:t>4/17/2019</a:t>
            </a:fld>
            <a:endParaRPr lang="en-US" dirty="0"/>
          </a:p>
        </p:txBody>
      </p:sp>
      <p:sp>
        <p:nvSpPr>
          <p:cNvPr id="4" name="Slide Image Placeholder 3"/>
          <p:cNvSpPr>
            <a:spLocks noGrp="1" noRot="1" noChangeAspect="1"/>
          </p:cNvSpPr>
          <p:nvPr>
            <p:ph type="sldImg" idx="2"/>
          </p:nvPr>
        </p:nvSpPr>
        <p:spPr>
          <a:xfrm>
            <a:off x="1427163" y="1154113"/>
            <a:ext cx="4156075" cy="31178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537AF74E-39E5-484C-8F04-D936D1C63A05}" type="slidenum">
              <a:rPr lang="en-US" smtClean="0"/>
              <a:t>‹#›</a:t>
            </a:fld>
            <a:endParaRPr lang="en-US" dirty="0"/>
          </a:p>
        </p:txBody>
      </p:sp>
    </p:spTree>
    <p:extLst>
      <p:ext uri="{BB962C8B-B14F-4D97-AF65-F5344CB8AC3E}">
        <p14:creationId xmlns:p14="http://schemas.microsoft.com/office/powerpoint/2010/main" val="3535120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B8CEF7-0CB1-48C2-ABB0-A149C6BF5E35}" type="datetime1">
              <a:rPr lang="en-US" smtClean="0"/>
              <a:t>4/17/2019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3938328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D0A385-903C-42CF-B6C8-0958B065D6E8}" type="datetime1">
              <a:rPr lang="en-US" smtClean="0"/>
              <a:t>4/17/2019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79584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63526E-C4DF-459F-947E-FFCBD1E88FC1}" type="datetime1">
              <a:rPr lang="en-US" smtClean="0"/>
              <a:t>4/17/2019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86487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FEA51D8-C755-4032-8750-9A3A16F04ABA}" type="datetime1">
              <a:rPr lang="en-US" smtClean="0"/>
              <a:t>4/17/2019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3601159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4233725-3B72-49DB-91F4-7B2A058BC68F}" type="datetime1">
              <a:rPr lang="en-US" smtClean="0"/>
              <a:t>4/17/2019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99725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E68830D-A2FF-4025-AF72-963C5559E421}" type="datetime1">
              <a:rPr lang="en-US" smtClean="0"/>
              <a:t>4/17/2019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1872243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8D4239-20B3-4EE8-A3DA-5CE15EBE63B3}" type="datetime1">
              <a:rPr lang="en-US" smtClean="0"/>
              <a:t>4/17/2019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2938635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EAB9C-6D81-4E87-80EA-0058A5D32576}" type="datetime1">
              <a:rPr lang="en-US" smtClean="0"/>
              <a:t>4/17/2019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3186148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6690B8-0BA1-480A-A8D8-06A8F51FCF98}" type="datetime1">
              <a:rPr lang="en-US" smtClean="0"/>
              <a:t>4/17/2019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1812500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4B1473-AB29-433F-BCF0-704979535EC8}" type="datetime1">
              <a:rPr lang="en-US" smtClean="0"/>
              <a:t>4/17/2019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4236463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853910-2509-4A8B-9E1F-9D4A28B894FD}" type="datetime1">
              <a:rPr lang="en-US" smtClean="0"/>
              <a:t>4/17/2019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1432519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F74EA7-212D-44B6-A4C3-FC8E754E8692}" type="datetime1">
              <a:rPr lang="en-US" smtClean="0"/>
              <a:t>4/17/2019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400155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6B63A7-ED81-4043-AD11-C86AEF133395}" type="datetime1">
              <a:rPr lang="en-US" smtClean="0"/>
              <a:t>4/17/2019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3342704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41C56C-E9E9-4B7E-9E8A-6DE3A966DF5E}" type="datetime1">
              <a:rPr lang="en-US" smtClean="0"/>
              <a:t>4/17/2019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1555990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4B83B23-BD42-42C9-B0E9-382660CD6C08}" type="datetime1">
              <a:rPr lang="en-US" smtClean="0"/>
              <a:t>4/17/2019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4006829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CD72046-F3AE-4C40-927B-5845F9844F1E}" type="datetime1">
              <a:rPr lang="en-US" smtClean="0"/>
              <a:t>4/17/2019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2270931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0A1E134-3778-4AEF-9AFB-C802AF0F8305}" type="datetime1">
              <a:rPr lang="en-US" smtClean="0"/>
              <a:t>4/17/2019</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8938E3D-0EE2-494B-8369-54BF52ABFDA8}" type="slidenum">
              <a:rPr lang="en-US" smtClean="0"/>
              <a:t>‹#›</a:t>
            </a:fld>
            <a:endParaRPr lang="en-US" dirty="0"/>
          </a:p>
        </p:txBody>
      </p:sp>
    </p:spTree>
    <p:extLst>
      <p:ext uri="{BB962C8B-B14F-4D97-AF65-F5344CB8AC3E}">
        <p14:creationId xmlns:p14="http://schemas.microsoft.com/office/powerpoint/2010/main" val="4170430222"/>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2019Set-AsideApplications@hud.gov"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hud.gov/program_offices/public_indian_housing/programs/hc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9476" y="4473227"/>
            <a:ext cx="6216024" cy="1096648"/>
          </a:xfrm>
        </p:spPr>
        <p:txBody>
          <a:bodyPr>
            <a:normAutofit/>
          </a:bodyPr>
          <a:lstStyle/>
          <a:p>
            <a:pPr algn="l">
              <a:lnSpc>
                <a:spcPct val="90000"/>
              </a:lnSpc>
            </a:pPr>
            <a:r>
              <a:rPr lang="en-US" sz="2300" dirty="0"/>
              <a:t>Housing Choice Voucher Program</a:t>
            </a:r>
            <a:br>
              <a:rPr lang="en-US" sz="2300" dirty="0"/>
            </a:br>
            <a:r>
              <a:rPr lang="en-US" sz="2300" dirty="0"/>
              <a:t>CY 2019 Funding Implementation Webcast</a:t>
            </a:r>
          </a:p>
        </p:txBody>
      </p:sp>
      <p:sp>
        <p:nvSpPr>
          <p:cNvPr id="3" name="Subtitle 2"/>
          <p:cNvSpPr>
            <a:spLocks noGrp="1"/>
          </p:cNvSpPr>
          <p:nvPr>
            <p:ph type="subTitle" idx="1"/>
          </p:nvPr>
        </p:nvSpPr>
        <p:spPr>
          <a:xfrm>
            <a:off x="739476" y="5569874"/>
            <a:ext cx="6216024" cy="701677"/>
          </a:xfrm>
        </p:spPr>
        <p:txBody>
          <a:bodyPr>
            <a:normAutofit/>
          </a:bodyPr>
          <a:lstStyle/>
          <a:p>
            <a:pPr algn="l">
              <a:lnSpc>
                <a:spcPct val="90000"/>
              </a:lnSpc>
            </a:pPr>
            <a:r>
              <a:rPr lang="en-US" sz="1200" dirty="0"/>
              <a:t>Public Housing Agency Briefing</a:t>
            </a:r>
          </a:p>
          <a:p>
            <a:pPr algn="l">
              <a:lnSpc>
                <a:spcPct val="90000"/>
              </a:lnSpc>
            </a:pPr>
            <a:r>
              <a:rPr lang="en-US" sz="1200" dirty="0"/>
              <a:t>April 2019</a:t>
            </a:r>
          </a:p>
        </p:txBody>
      </p:sp>
      <p:pic>
        <p:nvPicPr>
          <p:cNvPr id="1026" name="Picture 2" descr="image001">
            <a:extLst>
              <a:ext uri="{FF2B5EF4-FFF2-40B4-BE49-F238E27FC236}">
                <a16:creationId xmlns:a16="http://schemas.microsoft.com/office/drawing/2014/main" id="{A93C7E74-0F95-4E41-83E5-8E32B93005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075" r="1450" b="-2"/>
          <a:stretch/>
        </p:blipFill>
        <p:spPr bwMode="auto">
          <a:xfrm>
            <a:off x="508000" y="468621"/>
            <a:ext cx="6206002" cy="3635025"/>
          </a:xfrm>
          <a:custGeom>
            <a:avLst/>
            <a:gdLst>
              <a:gd name="connsiteX0" fmla="*/ 540554 w 8274669"/>
              <a:gd name="connsiteY0" fmla="*/ 0 h 3635025"/>
              <a:gd name="connsiteX1" fmla="*/ 8274669 w 8274669"/>
              <a:gd name="connsiteY1" fmla="*/ 0 h 3635025"/>
              <a:gd name="connsiteX2" fmla="*/ 8274669 w 8274669"/>
              <a:gd name="connsiteY2" fmla="*/ 3635025 h 3635025"/>
              <a:gd name="connsiteX3" fmla="*/ 0 w 8274669"/>
              <a:gd name="connsiteY3" fmla="*/ 3635025 h 3635025"/>
            </a:gdLst>
            <a:ahLst/>
            <a:cxnLst>
              <a:cxn ang="0">
                <a:pos x="connsiteX0" y="connsiteY0"/>
              </a:cxn>
              <a:cxn ang="0">
                <a:pos x="connsiteX1" y="connsiteY1"/>
              </a:cxn>
              <a:cxn ang="0">
                <a:pos x="connsiteX2" y="connsiteY2"/>
              </a:cxn>
              <a:cxn ang="0">
                <a:pos x="connsiteX3" y="connsiteY3"/>
              </a:cxn>
            </a:cxnLst>
            <a:rect l="l" t="t" r="r" b="b"/>
            <a:pathLst>
              <a:path w="8274669" h="3635025">
                <a:moveTo>
                  <a:pt x="540554" y="0"/>
                </a:moveTo>
                <a:lnTo>
                  <a:pt x="8274669" y="0"/>
                </a:lnTo>
                <a:lnTo>
                  <a:pt x="8274669" y="3635025"/>
                </a:lnTo>
                <a:lnTo>
                  <a:pt x="0" y="3635025"/>
                </a:ln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038093F-C322-45F8-8241-37EB3995DCB0}"/>
              </a:ext>
            </a:extLst>
          </p:cNvPr>
          <p:cNvSpPr>
            <a:spLocks noGrp="1"/>
          </p:cNvSpPr>
          <p:nvPr>
            <p:ph type="sldNum" sz="quarter" idx="12"/>
          </p:nvPr>
        </p:nvSpPr>
        <p:spPr>
          <a:xfrm>
            <a:off x="6406517" y="6352651"/>
            <a:ext cx="512504" cy="365125"/>
          </a:xfrm>
        </p:spPr>
        <p:txBody>
          <a:bodyPr>
            <a:normAutofit/>
          </a:bodyPr>
          <a:lstStyle/>
          <a:p>
            <a:pPr>
              <a:spcAft>
                <a:spcPts val="600"/>
              </a:spcAft>
            </a:pPr>
            <a:fld id="{C8938E3D-0EE2-494B-8369-54BF52ABFDA8}" type="slidenum">
              <a:rPr lang="en-US" smtClean="0"/>
              <a:pPr>
                <a:spcAft>
                  <a:spcPts val="600"/>
                </a:spcAft>
              </a:pPr>
              <a:t>1</a:t>
            </a:fld>
            <a:endParaRPr lang="en-US" dirty="0"/>
          </a:p>
        </p:txBody>
      </p:sp>
    </p:spTree>
    <p:extLst>
      <p:ext uri="{BB962C8B-B14F-4D97-AF65-F5344CB8AC3E}">
        <p14:creationId xmlns:p14="http://schemas.microsoft.com/office/powerpoint/2010/main" val="2732141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Voucher Renewal Funding</a:t>
            </a:r>
          </a:p>
        </p:txBody>
      </p:sp>
      <p:sp>
        <p:nvSpPr>
          <p:cNvPr id="3" name="Content Placeholder 2"/>
          <p:cNvSpPr>
            <a:spLocks noGrp="1"/>
          </p:cNvSpPr>
          <p:nvPr>
            <p:ph idx="1"/>
          </p:nvPr>
        </p:nvSpPr>
        <p:spPr>
          <a:xfrm>
            <a:off x="381000" y="1447800"/>
            <a:ext cx="7239001" cy="4572000"/>
          </a:xfrm>
        </p:spPr>
        <p:txBody>
          <a:bodyPr>
            <a:noAutofit/>
          </a:bodyPr>
          <a:lstStyle/>
          <a:p>
            <a:pPr marL="0" indent="0">
              <a:buNone/>
            </a:pPr>
            <a:r>
              <a:rPr lang="en-US" sz="2000" dirty="0"/>
              <a:t>(2) Adjustment for first time renewals</a:t>
            </a:r>
          </a:p>
          <a:p>
            <a:pPr lvl="1"/>
            <a:r>
              <a:rPr lang="en-US" sz="1800" dirty="0"/>
              <a:t>Applies to new (not renewal) increments effective after January 1, 2018</a:t>
            </a:r>
          </a:p>
          <a:p>
            <a:pPr lvl="1"/>
            <a:r>
              <a:rPr lang="en-US" sz="1800" dirty="0"/>
              <a:t>An inflation adjustment per the renewal inflation factor is applied for the months in CY 2019</a:t>
            </a:r>
          </a:p>
          <a:p>
            <a:pPr lvl="1"/>
            <a:endParaRPr lang="en-US" dirty="0"/>
          </a:p>
          <a:p>
            <a:pPr marL="0" lvl="1" indent="0">
              <a:spcBef>
                <a:spcPts val="400"/>
              </a:spcBef>
              <a:buSzPct val="68000"/>
              <a:buNone/>
            </a:pPr>
            <a:r>
              <a:rPr lang="en-US" dirty="0"/>
              <a:t>(</a:t>
            </a:r>
            <a:r>
              <a:rPr lang="en-US" sz="2000" dirty="0"/>
              <a:t>3) Renewal Funding Inflation Factor is applied to the PHAs calculated 12-month renewal requirement after adjustments for steps 1 and 2 have been applied</a:t>
            </a:r>
          </a:p>
          <a:p>
            <a:pPr marL="0" lvl="1" indent="0">
              <a:spcBef>
                <a:spcPts val="400"/>
              </a:spcBef>
              <a:buSzPct val="68000"/>
              <a:buNone/>
            </a:pPr>
            <a:endParaRPr lang="en-US" dirty="0"/>
          </a:p>
          <a:p>
            <a:pPr marL="0" lvl="1" indent="0">
              <a:spcBef>
                <a:spcPts val="400"/>
              </a:spcBef>
              <a:buSzPct val="68000"/>
              <a:buNone/>
            </a:pPr>
            <a:r>
              <a:rPr lang="en-US" dirty="0"/>
              <a:t>(</a:t>
            </a:r>
            <a:r>
              <a:rPr lang="en-US" sz="2000" dirty="0"/>
              <a:t>4) Proration: HUD determines a total eligibility for all PHAs and compares that amount to the total available HAP renewal funding per the 2019 Act in order to determine a proration factor (proration is 99.5%)</a:t>
            </a:r>
          </a:p>
          <a:p>
            <a:pPr marL="0" indent="0">
              <a:buNone/>
            </a:pPr>
            <a:endParaRPr lang="en-US" sz="1600" dirty="0"/>
          </a:p>
        </p:txBody>
      </p:sp>
      <p:sp>
        <p:nvSpPr>
          <p:cNvPr id="4" name="Slide Number Placeholder 3">
            <a:extLst>
              <a:ext uri="{FF2B5EF4-FFF2-40B4-BE49-F238E27FC236}">
                <a16:creationId xmlns:a16="http://schemas.microsoft.com/office/drawing/2014/main" id="{07CC7E76-AB5E-47BC-94F8-6CA1B386C353}"/>
              </a:ext>
            </a:extLst>
          </p:cNvPr>
          <p:cNvSpPr>
            <a:spLocks noGrp="1"/>
          </p:cNvSpPr>
          <p:nvPr>
            <p:ph type="sldNum" sz="quarter" idx="12"/>
          </p:nvPr>
        </p:nvSpPr>
        <p:spPr/>
        <p:txBody>
          <a:bodyPr/>
          <a:lstStyle/>
          <a:p>
            <a:fld id="{C8938E3D-0EE2-494B-8369-54BF52ABFDA8}" type="slidenum">
              <a:rPr lang="en-US" smtClean="0"/>
              <a:t>10</a:t>
            </a:fld>
            <a:endParaRPr lang="en-US" dirty="0"/>
          </a:p>
        </p:txBody>
      </p:sp>
    </p:spTree>
    <p:extLst>
      <p:ext uri="{BB962C8B-B14F-4D97-AF65-F5344CB8AC3E}">
        <p14:creationId xmlns:p14="http://schemas.microsoft.com/office/powerpoint/2010/main" val="1585742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Voucher Renewal Funding</a:t>
            </a:r>
          </a:p>
        </p:txBody>
      </p:sp>
      <p:sp>
        <p:nvSpPr>
          <p:cNvPr id="3" name="Content Placeholder 2"/>
          <p:cNvSpPr>
            <a:spLocks noGrp="1"/>
          </p:cNvSpPr>
          <p:nvPr>
            <p:ph idx="1"/>
          </p:nvPr>
        </p:nvSpPr>
        <p:spPr>
          <a:xfrm>
            <a:off x="179992" y="1600200"/>
            <a:ext cx="6781802" cy="4343400"/>
          </a:xfrm>
        </p:spPr>
        <p:txBody>
          <a:bodyPr>
            <a:noAutofit/>
          </a:bodyPr>
          <a:lstStyle/>
          <a:p>
            <a:pPr marL="393192" lvl="1" indent="0">
              <a:buNone/>
            </a:pPr>
            <a:r>
              <a:rPr lang="en-US" sz="2000" dirty="0"/>
              <a:t>(5) Appropriations Act again authorizes HUD to offset excess funds (RNP and program reserves) in order to: </a:t>
            </a:r>
          </a:p>
          <a:p>
            <a:pPr lvl="2">
              <a:buClr>
                <a:schemeClr val="accent1"/>
              </a:buClr>
            </a:pPr>
            <a:r>
              <a:rPr lang="en-US" sz="2000" dirty="0"/>
              <a:t>Avoid or reduce the need for proration of renewal funding; and </a:t>
            </a:r>
          </a:p>
          <a:p>
            <a:pPr lvl="2">
              <a:buClr>
                <a:schemeClr val="accent1"/>
              </a:buClr>
            </a:pPr>
            <a:r>
              <a:rPr lang="en-US" sz="2000" dirty="0"/>
              <a:t>Prevent termination of assistance as the result of insufficient funding</a:t>
            </a:r>
          </a:p>
          <a:p>
            <a:pPr lvl="1"/>
            <a:r>
              <a:rPr lang="en-US" sz="2000" dirty="0"/>
              <a:t>The Department is exercising offset authority in CY 2019 to increase pro-ration level to 99.5% and to prevent the termination of assistance of families due to insufficient funding</a:t>
            </a:r>
          </a:p>
        </p:txBody>
      </p:sp>
      <p:sp>
        <p:nvSpPr>
          <p:cNvPr id="4" name="Slide Number Placeholder 3">
            <a:extLst>
              <a:ext uri="{FF2B5EF4-FFF2-40B4-BE49-F238E27FC236}">
                <a16:creationId xmlns:a16="http://schemas.microsoft.com/office/drawing/2014/main" id="{295DC05A-4CFC-4CCD-972A-F685FDA1DB2E}"/>
              </a:ext>
            </a:extLst>
          </p:cNvPr>
          <p:cNvSpPr>
            <a:spLocks noGrp="1"/>
          </p:cNvSpPr>
          <p:nvPr>
            <p:ph type="sldNum" sz="quarter" idx="12"/>
          </p:nvPr>
        </p:nvSpPr>
        <p:spPr/>
        <p:txBody>
          <a:bodyPr/>
          <a:lstStyle/>
          <a:p>
            <a:fld id="{C8938E3D-0EE2-494B-8369-54BF52ABFDA8}" type="slidenum">
              <a:rPr lang="en-US" smtClean="0"/>
              <a:t>11</a:t>
            </a:fld>
            <a:endParaRPr lang="en-US" dirty="0"/>
          </a:p>
        </p:txBody>
      </p:sp>
    </p:spTree>
    <p:extLst>
      <p:ext uri="{BB962C8B-B14F-4D97-AF65-F5344CB8AC3E}">
        <p14:creationId xmlns:p14="http://schemas.microsoft.com/office/powerpoint/2010/main" val="3487963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28600"/>
            <a:ext cx="6347713" cy="838200"/>
          </a:xfrm>
        </p:spPr>
        <p:txBody>
          <a:bodyPr/>
          <a:lstStyle/>
          <a:p>
            <a:r>
              <a:rPr lang="en-US" dirty="0"/>
              <a:t>Offset for Reallocation</a:t>
            </a:r>
          </a:p>
        </p:txBody>
      </p:sp>
      <p:sp>
        <p:nvSpPr>
          <p:cNvPr id="3" name="Content Placeholder 2"/>
          <p:cNvSpPr>
            <a:spLocks noGrp="1"/>
          </p:cNvSpPr>
          <p:nvPr>
            <p:ph idx="1"/>
          </p:nvPr>
        </p:nvSpPr>
        <p:spPr>
          <a:xfrm>
            <a:off x="76200" y="990600"/>
            <a:ext cx="7561732" cy="5867400"/>
          </a:xfrm>
        </p:spPr>
        <p:txBody>
          <a:bodyPr>
            <a:noAutofit/>
          </a:bodyPr>
          <a:lstStyle/>
          <a:p>
            <a:pPr lvl="1"/>
            <a:r>
              <a:rPr lang="en-US" sz="1800" dirty="0"/>
              <a:t>The December 31, 2018 reconciled HAP program reserves</a:t>
            </a:r>
          </a:p>
          <a:p>
            <a:pPr lvl="1"/>
            <a:r>
              <a:rPr lang="en-US" sz="1800" dirty="0"/>
              <a:t>Protect from offset the following amounts to the extent reserves are available to protect:</a:t>
            </a:r>
          </a:p>
          <a:p>
            <a:pPr lvl="2">
              <a:buClr>
                <a:schemeClr val="accent1"/>
              </a:buClr>
            </a:pPr>
            <a:r>
              <a:rPr lang="en-US" sz="1800" dirty="0"/>
              <a:t>Difference between PHA’s eligibility and prorated eligibility</a:t>
            </a:r>
          </a:p>
          <a:p>
            <a:pPr lvl="2">
              <a:buClr>
                <a:schemeClr val="accent1"/>
              </a:buClr>
            </a:pPr>
            <a:r>
              <a:rPr lang="en-US" sz="1800" dirty="0"/>
              <a:t>CY 2019 amounts needed to fully fund the leasing of VASH units</a:t>
            </a:r>
          </a:p>
          <a:p>
            <a:pPr lvl="2">
              <a:buClr>
                <a:schemeClr val="accent1"/>
              </a:buClr>
            </a:pPr>
            <a:r>
              <a:rPr lang="en-US" sz="1800" dirty="0"/>
              <a:t>Difference between the higher of December 2018 UMLs x 12 or CY 2018 UMLs up to baseline units under ACC</a:t>
            </a:r>
          </a:p>
          <a:p>
            <a:pPr lvl="2">
              <a:buClr>
                <a:schemeClr val="accent1"/>
              </a:buClr>
            </a:pPr>
            <a:r>
              <a:rPr lang="en-US" sz="1800" dirty="0"/>
              <a:t>December UMLs (Capped)</a:t>
            </a:r>
          </a:p>
          <a:p>
            <a:pPr lvl="2">
              <a:buClr>
                <a:schemeClr val="accent1"/>
              </a:buClr>
            </a:pPr>
            <a:r>
              <a:rPr lang="en-US" sz="1800" dirty="0"/>
              <a:t>CY 2018 new incremental BA (1/2 of award)</a:t>
            </a:r>
          </a:p>
          <a:p>
            <a:pPr lvl="2">
              <a:buClr>
                <a:schemeClr val="accent1"/>
              </a:buClr>
            </a:pPr>
            <a:r>
              <a:rPr lang="en-US" sz="1800" dirty="0"/>
              <a:t>CY 2018 Set-aside protection (1/2 of award)</a:t>
            </a:r>
          </a:p>
          <a:p>
            <a:pPr lvl="2">
              <a:buClr>
                <a:schemeClr val="accent1"/>
              </a:buClr>
            </a:pPr>
            <a:r>
              <a:rPr lang="en-US" sz="1800" dirty="0"/>
              <a:t>Portion of 2019 renewal eligibility (based on units under ACC): </a:t>
            </a:r>
          </a:p>
          <a:p>
            <a:pPr lvl="3">
              <a:buClr>
                <a:schemeClr val="accent1"/>
              </a:buClr>
            </a:pPr>
            <a:r>
              <a:rPr lang="en-US" sz="1800" dirty="0"/>
              <a:t>4% - 501 and above units</a:t>
            </a:r>
          </a:p>
          <a:p>
            <a:pPr lvl="3">
              <a:buClr>
                <a:schemeClr val="accent1"/>
              </a:buClr>
            </a:pPr>
            <a:r>
              <a:rPr lang="en-US" sz="1800" dirty="0"/>
              <a:t>6% - 251-500 units</a:t>
            </a:r>
          </a:p>
          <a:p>
            <a:pPr lvl="3">
              <a:buClr>
                <a:schemeClr val="accent1"/>
              </a:buClr>
            </a:pPr>
            <a:r>
              <a:rPr lang="en-US" sz="1800" dirty="0"/>
              <a:t>20% - 250 or less units</a:t>
            </a:r>
          </a:p>
        </p:txBody>
      </p:sp>
      <p:sp>
        <p:nvSpPr>
          <p:cNvPr id="4" name="Slide Number Placeholder 3">
            <a:extLst>
              <a:ext uri="{FF2B5EF4-FFF2-40B4-BE49-F238E27FC236}">
                <a16:creationId xmlns:a16="http://schemas.microsoft.com/office/drawing/2014/main" id="{BBCEEC6C-E184-4B69-BB44-0E54E2AB5BA0}"/>
              </a:ext>
            </a:extLst>
          </p:cNvPr>
          <p:cNvSpPr>
            <a:spLocks noGrp="1"/>
          </p:cNvSpPr>
          <p:nvPr>
            <p:ph type="sldNum" sz="quarter" idx="12"/>
          </p:nvPr>
        </p:nvSpPr>
        <p:spPr/>
        <p:txBody>
          <a:bodyPr/>
          <a:lstStyle/>
          <a:p>
            <a:fld id="{C8938E3D-0EE2-494B-8369-54BF52ABFDA8}" type="slidenum">
              <a:rPr lang="en-US" smtClean="0"/>
              <a:t>12</a:t>
            </a:fld>
            <a:endParaRPr lang="en-US" dirty="0"/>
          </a:p>
        </p:txBody>
      </p:sp>
    </p:spTree>
    <p:extLst>
      <p:ext uri="{BB962C8B-B14F-4D97-AF65-F5344CB8AC3E}">
        <p14:creationId xmlns:p14="http://schemas.microsoft.com/office/powerpoint/2010/main" val="968756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Offset for Reallocation</a:t>
            </a:r>
          </a:p>
        </p:txBody>
      </p:sp>
      <p:sp>
        <p:nvSpPr>
          <p:cNvPr id="3" name="Content Placeholder 2"/>
          <p:cNvSpPr>
            <a:spLocks noGrp="1"/>
          </p:cNvSpPr>
          <p:nvPr>
            <p:ph idx="1"/>
          </p:nvPr>
        </p:nvSpPr>
        <p:spPr>
          <a:xfrm>
            <a:off x="304800" y="1676400"/>
            <a:ext cx="7086600" cy="4419600"/>
          </a:xfrm>
        </p:spPr>
        <p:txBody>
          <a:bodyPr>
            <a:noAutofit/>
          </a:bodyPr>
          <a:lstStyle/>
          <a:p>
            <a:pPr marL="342900" lvl="1" indent="-342900">
              <a:lnSpc>
                <a:spcPct val="150000"/>
              </a:lnSpc>
              <a:defRPr/>
            </a:pPr>
            <a:r>
              <a:rPr lang="en-US" sz="2000" dirty="0"/>
              <a:t>PHAs with CY 2018 Inflation factors that were higher than the CY 2018 national weighted average inflator</a:t>
            </a:r>
          </a:p>
          <a:p>
            <a:pPr marL="342900" lvl="1" indent="-342900">
              <a:lnSpc>
                <a:spcPct val="150000"/>
              </a:lnSpc>
              <a:defRPr/>
            </a:pPr>
            <a:r>
              <a:rPr lang="en-US" sz="2000" dirty="0"/>
              <a:t>Result is total available for offset</a:t>
            </a:r>
          </a:p>
          <a:p>
            <a:pPr marL="342900" lvl="1" indent="-342900">
              <a:lnSpc>
                <a:spcPct val="150000"/>
              </a:lnSpc>
              <a:defRPr/>
            </a:pPr>
            <a:r>
              <a:rPr lang="en-US" sz="2000" dirty="0"/>
              <a:t>Offset amount (total available for offset = 52% of available and unprotected reserves)</a:t>
            </a:r>
          </a:p>
          <a:p>
            <a:pPr marL="342900" lvl="1" indent="-342900">
              <a:lnSpc>
                <a:spcPct val="150000"/>
              </a:lnSpc>
              <a:defRPr/>
            </a:pPr>
            <a:r>
              <a:rPr lang="en-US" sz="2000" dirty="0"/>
              <a:t>Note:  PHAs that were determined to be a shortfall PHA in CY 2018 are exempt from offs. Disaster impacted PHAs that applied and were awarded disaster HAP Set-aside funding are also exempt from this offset.</a:t>
            </a:r>
          </a:p>
          <a:p>
            <a:pPr marL="457200" lvl="1" indent="0">
              <a:lnSpc>
                <a:spcPct val="150000"/>
              </a:lnSpc>
              <a:buNone/>
            </a:pPr>
            <a:endParaRPr lang="en-US" sz="2000" dirty="0"/>
          </a:p>
          <a:p>
            <a:pPr marL="393192" lvl="1" indent="0">
              <a:buNone/>
            </a:pPr>
            <a:endParaRPr lang="en-US" sz="2000" dirty="0"/>
          </a:p>
        </p:txBody>
      </p:sp>
      <p:sp>
        <p:nvSpPr>
          <p:cNvPr id="4" name="Slide Number Placeholder 3">
            <a:extLst>
              <a:ext uri="{FF2B5EF4-FFF2-40B4-BE49-F238E27FC236}">
                <a16:creationId xmlns:a16="http://schemas.microsoft.com/office/drawing/2014/main" id="{F9AC9F9C-F76F-4A5C-83C5-64D4B0CDE564}"/>
              </a:ext>
            </a:extLst>
          </p:cNvPr>
          <p:cNvSpPr>
            <a:spLocks noGrp="1"/>
          </p:cNvSpPr>
          <p:nvPr>
            <p:ph type="sldNum" sz="quarter" idx="12"/>
          </p:nvPr>
        </p:nvSpPr>
        <p:spPr/>
        <p:txBody>
          <a:bodyPr/>
          <a:lstStyle/>
          <a:p>
            <a:fld id="{C8938E3D-0EE2-494B-8369-54BF52ABFDA8}" type="slidenum">
              <a:rPr lang="en-US" smtClean="0"/>
              <a:t>13</a:t>
            </a:fld>
            <a:endParaRPr lang="en-US" dirty="0"/>
          </a:p>
        </p:txBody>
      </p:sp>
    </p:spTree>
    <p:extLst>
      <p:ext uri="{BB962C8B-B14F-4D97-AF65-F5344CB8AC3E}">
        <p14:creationId xmlns:p14="http://schemas.microsoft.com/office/powerpoint/2010/main" val="3356304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Renewal Disbursements</a:t>
            </a:r>
          </a:p>
        </p:txBody>
      </p:sp>
      <p:sp>
        <p:nvSpPr>
          <p:cNvPr id="3" name="Content Placeholder 2"/>
          <p:cNvSpPr>
            <a:spLocks noGrp="1"/>
          </p:cNvSpPr>
          <p:nvPr>
            <p:ph idx="1"/>
          </p:nvPr>
        </p:nvSpPr>
        <p:spPr>
          <a:xfrm>
            <a:off x="152400" y="1447800"/>
            <a:ext cx="8229600" cy="5300472"/>
          </a:xfrm>
        </p:spPr>
        <p:txBody>
          <a:bodyPr>
            <a:noAutofit/>
          </a:bodyPr>
          <a:lstStyle/>
          <a:p>
            <a:pPr>
              <a:defRPr/>
            </a:pPr>
            <a:r>
              <a:rPr lang="en-US" sz="2000" dirty="0"/>
              <a:t>For CY 2019:</a:t>
            </a:r>
          </a:p>
          <a:p>
            <a:pPr lvl="1">
              <a:defRPr/>
            </a:pPr>
            <a:r>
              <a:rPr lang="en-US" sz="2000" dirty="0"/>
              <a:t>Disbursements are based on cash management requirements per PIH Notice 2017-06</a:t>
            </a:r>
          </a:p>
          <a:p>
            <a:pPr lvl="2">
              <a:buClr>
                <a:schemeClr val="accent1"/>
              </a:buClr>
              <a:defRPr/>
            </a:pPr>
            <a:r>
              <a:rPr lang="en-US" sz="2000" dirty="0"/>
              <a:t>Margin will vary based on national leasing and cost fluctuations</a:t>
            </a:r>
          </a:p>
          <a:p>
            <a:pPr lvl="2">
              <a:buClr>
                <a:schemeClr val="accent1"/>
              </a:buClr>
              <a:defRPr/>
            </a:pPr>
            <a:r>
              <a:rPr lang="en-US" sz="2000" dirty="0"/>
              <a:t>Margin does not change funding eligibility</a:t>
            </a:r>
          </a:p>
          <a:p>
            <a:pPr lvl="1">
              <a:defRPr/>
            </a:pPr>
            <a:r>
              <a:rPr lang="en-US" sz="2000" dirty="0"/>
              <a:t>PHAs must still assess level of program they can support across the CY based on total HAP funding and RNP/HUD-held reserves available, actual expenses to date, and projected expenses</a:t>
            </a:r>
          </a:p>
          <a:p>
            <a:pPr marL="457200" lvl="1" indent="0">
              <a:buNone/>
              <a:defRPr/>
            </a:pPr>
            <a:endParaRPr lang="en-US" sz="2000" dirty="0"/>
          </a:p>
          <a:p>
            <a:endParaRPr lang="en-US" sz="2000" dirty="0"/>
          </a:p>
        </p:txBody>
      </p:sp>
      <p:sp>
        <p:nvSpPr>
          <p:cNvPr id="4" name="Slide Number Placeholder 3">
            <a:extLst>
              <a:ext uri="{FF2B5EF4-FFF2-40B4-BE49-F238E27FC236}">
                <a16:creationId xmlns:a16="http://schemas.microsoft.com/office/drawing/2014/main" id="{757B7EC7-56D1-4819-82E0-64C633A7DFA7}"/>
              </a:ext>
            </a:extLst>
          </p:cNvPr>
          <p:cNvSpPr>
            <a:spLocks noGrp="1"/>
          </p:cNvSpPr>
          <p:nvPr>
            <p:ph type="sldNum" sz="quarter" idx="12"/>
          </p:nvPr>
        </p:nvSpPr>
        <p:spPr/>
        <p:txBody>
          <a:bodyPr/>
          <a:lstStyle/>
          <a:p>
            <a:fld id="{C8938E3D-0EE2-494B-8369-54BF52ABFDA8}" type="slidenum">
              <a:rPr lang="en-US" smtClean="0"/>
              <a:t>14</a:t>
            </a:fld>
            <a:endParaRPr lang="en-US" dirty="0"/>
          </a:p>
        </p:txBody>
      </p:sp>
    </p:spTree>
    <p:extLst>
      <p:ext uri="{BB962C8B-B14F-4D97-AF65-F5344CB8AC3E}">
        <p14:creationId xmlns:p14="http://schemas.microsoft.com/office/powerpoint/2010/main" val="1874983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Renewal Disbursements</a:t>
            </a:r>
          </a:p>
        </p:txBody>
      </p:sp>
      <p:sp>
        <p:nvSpPr>
          <p:cNvPr id="3" name="Content Placeholder 2"/>
          <p:cNvSpPr>
            <a:spLocks noGrp="1"/>
          </p:cNvSpPr>
          <p:nvPr>
            <p:ph idx="1"/>
          </p:nvPr>
        </p:nvSpPr>
        <p:spPr>
          <a:xfrm>
            <a:off x="573738" y="1600200"/>
            <a:ext cx="6970061" cy="4953000"/>
          </a:xfrm>
        </p:spPr>
        <p:txBody>
          <a:bodyPr>
            <a:normAutofit/>
          </a:bodyPr>
          <a:lstStyle/>
          <a:p>
            <a:r>
              <a:rPr lang="en-US" sz="2000" dirty="0"/>
              <a:t>For CY 2019:</a:t>
            </a:r>
          </a:p>
          <a:p>
            <a:pPr lvl="1">
              <a:defRPr/>
            </a:pPr>
            <a:r>
              <a:rPr lang="en-US" sz="2000" dirty="0"/>
              <a:t>Frontloads will continue to be available, up to the total budget authority obligated for the PHA and available HAP reserves</a:t>
            </a:r>
          </a:p>
          <a:p>
            <a:pPr lvl="1">
              <a:defRPr/>
            </a:pPr>
            <a:r>
              <a:rPr lang="en-US" sz="2000" dirty="0"/>
              <a:t>Non-renewal disbursements will continue to be made based on contract terms of incremental awards and/or Notice of Funding Availability (NOFA) (tenant protection, VASH, Mainstream, FUP and RAD)</a:t>
            </a:r>
          </a:p>
          <a:p>
            <a:pPr lvl="1">
              <a:defRPr/>
            </a:pPr>
            <a:r>
              <a:rPr lang="en-US" sz="2000" dirty="0"/>
              <a:t>Total HAP disbursements will be reconciled against total HAP expenses twice annually</a:t>
            </a:r>
          </a:p>
          <a:p>
            <a:endParaRPr lang="en-US" sz="2000" dirty="0"/>
          </a:p>
          <a:p>
            <a:endParaRPr lang="en-US" sz="2000" dirty="0"/>
          </a:p>
        </p:txBody>
      </p:sp>
      <p:sp>
        <p:nvSpPr>
          <p:cNvPr id="4" name="Slide Number Placeholder 3">
            <a:extLst>
              <a:ext uri="{FF2B5EF4-FFF2-40B4-BE49-F238E27FC236}">
                <a16:creationId xmlns:a16="http://schemas.microsoft.com/office/drawing/2014/main" id="{F21BC315-A46B-44A6-912B-E50C92BC85F7}"/>
              </a:ext>
            </a:extLst>
          </p:cNvPr>
          <p:cNvSpPr>
            <a:spLocks noGrp="1"/>
          </p:cNvSpPr>
          <p:nvPr>
            <p:ph type="sldNum" sz="quarter" idx="12"/>
          </p:nvPr>
        </p:nvSpPr>
        <p:spPr/>
        <p:txBody>
          <a:bodyPr/>
          <a:lstStyle/>
          <a:p>
            <a:fld id="{C8938E3D-0EE2-494B-8369-54BF52ABFDA8}" type="slidenum">
              <a:rPr lang="en-US" smtClean="0"/>
              <a:t>15</a:t>
            </a:fld>
            <a:endParaRPr lang="en-US" dirty="0"/>
          </a:p>
        </p:txBody>
      </p:sp>
    </p:spTree>
    <p:extLst>
      <p:ext uri="{BB962C8B-B14F-4D97-AF65-F5344CB8AC3E}">
        <p14:creationId xmlns:p14="http://schemas.microsoft.com/office/powerpoint/2010/main" val="4036260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Voucher Set-Aside Funding</a:t>
            </a:r>
          </a:p>
        </p:txBody>
      </p:sp>
      <p:sp>
        <p:nvSpPr>
          <p:cNvPr id="3" name="Content Placeholder 2"/>
          <p:cNvSpPr>
            <a:spLocks noGrp="1"/>
          </p:cNvSpPr>
          <p:nvPr>
            <p:ph idx="1"/>
          </p:nvPr>
        </p:nvSpPr>
        <p:spPr>
          <a:xfrm>
            <a:off x="304800" y="1600200"/>
            <a:ext cx="6934200" cy="4724400"/>
          </a:xfrm>
        </p:spPr>
        <p:txBody>
          <a:bodyPr>
            <a:normAutofit lnSpcReduction="10000"/>
          </a:bodyPr>
          <a:lstStyle/>
          <a:p>
            <a:r>
              <a:rPr lang="en-US" sz="2400" dirty="0"/>
              <a:t>Up to $100,000,000 of renewal appropriations may be used to augment renewal allocations for the following purposes:</a:t>
            </a:r>
          </a:p>
          <a:p>
            <a:pPr lvl="1"/>
            <a:r>
              <a:rPr lang="en-US" sz="2200" dirty="0"/>
              <a:t>Prevention of terminations due to insufficient funding</a:t>
            </a:r>
          </a:p>
          <a:p>
            <a:pPr lvl="1"/>
            <a:r>
              <a:rPr lang="en-US" sz="2200" dirty="0"/>
              <a:t>Unforeseen circumstances</a:t>
            </a:r>
          </a:p>
          <a:p>
            <a:pPr lvl="1"/>
            <a:r>
              <a:rPr lang="en-US" sz="2200" dirty="0"/>
              <a:t>Portability cost increases</a:t>
            </a:r>
          </a:p>
          <a:p>
            <a:pPr lvl="1"/>
            <a:r>
              <a:rPr lang="en-US" sz="2200" dirty="0"/>
              <a:t>Project-Based Vouchers</a:t>
            </a:r>
          </a:p>
          <a:p>
            <a:pPr lvl="1"/>
            <a:r>
              <a:rPr lang="en-US" sz="2200" dirty="0"/>
              <a:t>HUD-VASH</a:t>
            </a:r>
          </a:p>
          <a:p>
            <a:pPr marL="342900" lvl="1" indent="-342900"/>
            <a:r>
              <a:rPr lang="en-US" sz="2400" dirty="0"/>
              <a:t>If there are any funds remaining after all categories are funded, these funds will be distributed to all PHAs on a prorated basis</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B9F7856B-1443-4DB9-A3C9-1A3ED6C7E43C}"/>
              </a:ext>
            </a:extLst>
          </p:cNvPr>
          <p:cNvSpPr>
            <a:spLocks noGrp="1"/>
          </p:cNvSpPr>
          <p:nvPr>
            <p:ph type="sldNum" sz="quarter" idx="12"/>
          </p:nvPr>
        </p:nvSpPr>
        <p:spPr/>
        <p:txBody>
          <a:bodyPr/>
          <a:lstStyle/>
          <a:p>
            <a:fld id="{C8938E3D-0EE2-494B-8369-54BF52ABFDA8}" type="slidenum">
              <a:rPr lang="en-US" smtClean="0"/>
              <a:t>16</a:t>
            </a:fld>
            <a:endParaRPr lang="en-US" dirty="0"/>
          </a:p>
        </p:txBody>
      </p:sp>
    </p:spTree>
    <p:extLst>
      <p:ext uri="{BB962C8B-B14F-4D97-AF65-F5344CB8AC3E}">
        <p14:creationId xmlns:p14="http://schemas.microsoft.com/office/powerpoint/2010/main" val="557499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Voucher Set-Aside Funding</a:t>
            </a:r>
          </a:p>
        </p:txBody>
      </p:sp>
      <p:sp>
        <p:nvSpPr>
          <p:cNvPr id="5" name="Content Placeholder 4"/>
          <p:cNvSpPr>
            <a:spLocks noGrp="1"/>
          </p:cNvSpPr>
          <p:nvPr>
            <p:ph idx="1"/>
          </p:nvPr>
        </p:nvSpPr>
        <p:spPr>
          <a:xfrm>
            <a:off x="316354" y="1143000"/>
            <a:ext cx="7075045" cy="5715000"/>
          </a:xfrm>
        </p:spPr>
        <p:txBody>
          <a:bodyPr>
            <a:noAutofit/>
          </a:bodyPr>
          <a:lstStyle/>
          <a:p>
            <a:pPr>
              <a:lnSpc>
                <a:spcPct val="90000"/>
              </a:lnSpc>
            </a:pPr>
            <a:r>
              <a:rPr lang="en-US" sz="2000" dirty="0"/>
              <a:t>Prevention of terminations due to insufficient funding </a:t>
            </a:r>
          </a:p>
          <a:p>
            <a:pPr marL="342900" lvl="1" indent="-342900">
              <a:lnSpc>
                <a:spcPct val="90000"/>
              </a:lnSpc>
            </a:pPr>
            <a:r>
              <a:rPr lang="en-US" sz="2000" dirty="0"/>
              <a:t>Scenario 1 – PHAs already in shortfall</a:t>
            </a:r>
          </a:p>
          <a:p>
            <a:pPr marL="742950" lvl="2" indent="-342900">
              <a:buClr>
                <a:schemeClr val="accent1"/>
              </a:buClr>
            </a:pPr>
            <a:r>
              <a:rPr lang="en-US" sz="2000" dirty="0"/>
              <a:t>At the time of set-aside application, PHA is working with HUD’s Shortfall Prevention Team and SPT has confirmed the PHA is in shortfall</a:t>
            </a:r>
          </a:p>
          <a:p>
            <a:pPr marL="742950" lvl="2" indent="-342900">
              <a:buClr>
                <a:schemeClr val="accent1"/>
              </a:buClr>
            </a:pPr>
            <a:r>
              <a:rPr lang="en-US" sz="2000" dirty="0"/>
              <a:t>PHA has ceased issuing vouchers as of the date of notification by the SPT of a potential shortfall; however, this is subject to the following exceptions:</a:t>
            </a:r>
          </a:p>
          <a:p>
            <a:pPr marL="1200150" lvl="3" indent="-342900"/>
            <a:r>
              <a:rPr lang="en-US" sz="1600" dirty="0"/>
              <a:t>participants issued vouchers to move; </a:t>
            </a:r>
          </a:p>
          <a:p>
            <a:pPr marL="1200150" lvl="3" indent="-342900"/>
            <a:r>
              <a:rPr lang="en-US" sz="1600" dirty="0"/>
              <a:t>up to the VASH total UMAs (VASH units under ACC for the CY), including turnover; </a:t>
            </a:r>
          </a:p>
          <a:p>
            <a:pPr marL="1200150" lvl="3" indent="-342900"/>
            <a:r>
              <a:rPr lang="en-US" sz="1600" dirty="0"/>
              <a:t>vouchers issued under special-purpose increments awarded in CY 2018 or CY 2019 to include VASH, FUP, NED and TP; </a:t>
            </a:r>
          </a:p>
          <a:p>
            <a:pPr marL="1200150" lvl="3" indent="-342900"/>
            <a:endParaRPr lang="en-US" sz="1800" dirty="0"/>
          </a:p>
          <a:p>
            <a:pPr marL="1200150" lvl="3" indent="-342900"/>
            <a:endParaRPr lang="en-US" sz="1800" dirty="0"/>
          </a:p>
          <a:p>
            <a:pPr marL="742950" lvl="2" indent="-342900">
              <a:buClr>
                <a:schemeClr val="accent1"/>
              </a:buClr>
            </a:pPr>
            <a:endParaRPr lang="en-US" sz="2000" dirty="0"/>
          </a:p>
          <a:p>
            <a:endParaRPr lang="en-US" sz="2000" dirty="0"/>
          </a:p>
        </p:txBody>
      </p:sp>
      <p:sp>
        <p:nvSpPr>
          <p:cNvPr id="2" name="Slide Number Placeholder 1">
            <a:extLst>
              <a:ext uri="{FF2B5EF4-FFF2-40B4-BE49-F238E27FC236}">
                <a16:creationId xmlns:a16="http://schemas.microsoft.com/office/drawing/2014/main" id="{05627480-049C-497A-B307-489DD1E38B5F}"/>
              </a:ext>
            </a:extLst>
          </p:cNvPr>
          <p:cNvSpPr>
            <a:spLocks noGrp="1"/>
          </p:cNvSpPr>
          <p:nvPr>
            <p:ph type="sldNum" sz="quarter" idx="12"/>
          </p:nvPr>
        </p:nvSpPr>
        <p:spPr/>
        <p:txBody>
          <a:bodyPr/>
          <a:lstStyle/>
          <a:p>
            <a:fld id="{C8938E3D-0EE2-494B-8369-54BF52ABFDA8}" type="slidenum">
              <a:rPr lang="en-US" smtClean="0"/>
              <a:t>17</a:t>
            </a:fld>
            <a:endParaRPr lang="en-US" dirty="0"/>
          </a:p>
        </p:txBody>
      </p:sp>
    </p:spTree>
    <p:extLst>
      <p:ext uri="{BB962C8B-B14F-4D97-AF65-F5344CB8AC3E}">
        <p14:creationId xmlns:p14="http://schemas.microsoft.com/office/powerpoint/2010/main" val="386584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Voucher Set-Aside Funding</a:t>
            </a:r>
          </a:p>
        </p:txBody>
      </p:sp>
      <p:sp>
        <p:nvSpPr>
          <p:cNvPr id="3" name="Content Placeholder 2"/>
          <p:cNvSpPr>
            <a:spLocks noGrp="1"/>
          </p:cNvSpPr>
          <p:nvPr>
            <p:ph idx="1"/>
          </p:nvPr>
        </p:nvSpPr>
        <p:spPr>
          <a:xfrm>
            <a:off x="381000" y="1676400"/>
            <a:ext cx="6858000" cy="4572000"/>
          </a:xfrm>
        </p:spPr>
        <p:txBody>
          <a:bodyPr>
            <a:normAutofit/>
          </a:bodyPr>
          <a:lstStyle/>
          <a:p>
            <a:pPr marL="342900" lvl="1" indent="-342900"/>
            <a:r>
              <a:rPr lang="en-US" sz="2000" b="1" dirty="0"/>
              <a:t>Scenario 1 </a:t>
            </a:r>
            <a:r>
              <a:rPr lang="en-US" sz="2000" dirty="0"/>
              <a:t>– PHAs already in shortfall</a:t>
            </a:r>
          </a:p>
          <a:p>
            <a:pPr marL="342900" lvl="1" indent="-342900"/>
            <a:r>
              <a:rPr lang="en-US" sz="2000" dirty="0"/>
              <a:t>Exceptions continued: </a:t>
            </a:r>
          </a:p>
          <a:p>
            <a:pPr marL="742950" lvl="2" indent="-342900"/>
            <a:r>
              <a:rPr lang="en-US" sz="1800" dirty="0"/>
              <a:t>PHAs may enter into project-based HAP contracts for units already under AHAP and may fill vacant PB units</a:t>
            </a:r>
          </a:p>
          <a:p>
            <a:pPr marL="742950" lvl="2" indent="-342900"/>
            <a:r>
              <a:rPr lang="en-US" sz="1800" dirty="0"/>
              <a:t>Vouchers issued pursuant to the settlement of litigation (“Litigation Vouchers”) against a PHA.  PHAs must request approval to continue leasing these.  All Requests will be reviewed by HUD on a case-by-case basis.</a:t>
            </a:r>
            <a:endParaRPr lang="en-US" sz="2000" dirty="0"/>
          </a:p>
          <a:p>
            <a:pPr marL="342900" lvl="1" indent="-342900"/>
            <a:r>
              <a:rPr lang="en-US" sz="2000" b="1" dirty="0"/>
              <a:t>Scenario 2 </a:t>
            </a:r>
            <a:r>
              <a:rPr lang="en-US" sz="2000" dirty="0"/>
              <a:t>– PHAs who managed their program budgets in a responsible manner but later in the year SPT determined to be in shortfall</a:t>
            </a:r>
          </a:p>
          <a:p>
            <a:pPr marL="342900" lvl="1" indent="-342900"/>
            <a:r>
              <a:rPr lang="en-US" sz="2000" dirty="0"/>
              <a:t>PHA must submit signed CY 2019 Set-Aside Appendix D for either scenario</a:t>
            </a:r>
          </a:p>
          <a:p>
            <a:endParaRPr lang="en-US" dirty="0"/>
          </a:p>
        </p:txBody>
      </p:sp>
      <p:sp>
        <p:nvSpPr>
          <p:cNvPr id="4" name="Slide Number Placeholder 3">
            <a:extLst>
              <a:ext uri="{FF2B5EF4-FFF2-40B4-BE49-F238E27FC236}">
                <a16:creationId xmlns:a16="http://schemas.microsoft.com/office/drawing/2014/main" id="{9CA207DD-B947-43A0-A78A-17CD08ED6752}"/>
              </a:ext>
            </a:extLst>
          </p:cNvPr>
          <p:cNvSpPr>
            <a:spLocks noGrp="1"/>
          </p:cNvSpPr>
          <p:nvPr>
            <p:ph type="sldNum" sz="quarter" idx="12"/>
          </p:nvPr>
        </p:nvSpPr>
        <p:spPr/>
        <p:txBody>
          <a:bodyPr/>
          <a:lstStyle/>
          <a:p>
            <a:fld id="{C8938E3D-0EE2-494B-8369-54BF52ABFDA8}" type="slidenum">
              <a:rPr lang="en-US" smtClean="0"/>
              <a:t>18</a:t>
            </a:fld>
            <a:endParaRPr lang="en-US" dirty="0"/>
          </a:p>
        </p:txBody>
      </p:sp>
    </p:spTree>
    <p:extLst>
      <p:ext uri="{BB962C8B-B14F-4D97-AF65-F5344CB8AC3E}">
        <p14:creationId xmlns:p14="http://schemas.microsoft.com/office/powerpoint/2010/main" val="1298010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Voucher Set-Aside Funding</a:t>
            </a:r>
          </a:p>
        </p:txBody>
      </p:sp>
      <p:sp>
        <p:nvSpPr>
          <p:cNvPr id="3" name="Content Placeholder 2"/>
          <p:cNvSpPr>
            <a:spLocks noGrp="1"/>
          </p:cNvSpPr>
          <p:nvPr>
            <p:ph idx="1"/>
          </p:nvPr>
        </p:nvSpPr>
        <p:spPr>
          <a:xfrm>
            <a:off x="304800" y="1676400"/>
            <a:ext cx="7391400" cy="4953000"/>
          </a:xfrm>
        </p:spPr>
        <p:txBody>
          <a:bodyPr>
            <a:normAutofit/>
          </a:bodyPr>
          <a:lstStyle/>
          <a:p>
            <a:r>
              <a:rPr lang="en-US" sz="2000" dirty="0"/>
              <a:t>Shortfalls: Determination of Funding Required</a:t>
            </a:r>
          </a:p>
          <a:p>
            <a:pPr lvl="1" indent="-342900"/>
            <a:r>
              <a:rPr lang="en-US" sz="2000" dirty="0"/>
              <a:t>Calculated by HUD using Two Year Projection Tool</a:t>
            </a:r>
          </a:p>
          <a:p>
            <a:pPr lvl="1" indent="-342900"/>
            <a:r>
              <a:rPr lang="en-US" sz="2000" dirty="0"/>
              <a:t>Compares all resources available to PHA to HAP expenses projected for the year</a:t>
            </a:r>
          </a:p>
          <a:p>
            <a:pPr lvl="2" indent="-342900"/>
            <a:r>
              <a:rPr lang="en-US" sz="2000" dirty="0"/>
              <a:t>Resources: RNP; HUD-held reserves; CY 2019 renewal BA; CY 2019 portion of incremental BA; set-aside funds</a:t>
            </a:r>
          </a:p>
          <a:p>
            <a:pPr lvl="2" indent="-342900"/>
            <a:r>
              <a:rPr lang="en-US" sz="2000" dirty="0"/>
              <a:t>Expenses: Current leasing and expense data projected through the year; suspension of vouchers; projected attrition based on prior actual attrition</a:t>
            </a:r>
          </a:p>
          <a:p>
            <a:endParaRPr lang="en-US" dirty="0"/>
          </a:p>
        </p:txBody>
      </p:sp>
      <p:sp>
        <p:nvSpPr>
          <p:cNvPr id="4" name="Slide Number Placeholder 3">
            <a:extLst>
              <a:ext uri="{FF2B5EF4-FFF2-40B4-BE49-F238E27FC236}">
                <a16:creationId xmlns:a16="http://schemas.microsoft.com/office/drawing/2014/main" id="{D879ECF0-D5E5-4271-992C-7CF2D1806EAA}"/>
              </a:ext>
            </a:extLst>
          </p:cNvPr>
          <p:cNvSpPr>
            <a:spLocks noGrp="1"/>
          </p:cNvSpPr>
          <p:nvPr>
            <p:ph type="sldNum" sz="quarter" idx="12"/>
          </p:nvPr>
        </p:nvSpPr>
        <p:spPr/>
        <p:txBody>
          <a:bodyPr/>
          <a:lstStyle/>
          <a:p>
            <a:fld id="{C8938E3D-0EE2-494B-8369-54BF52ABFDA8}" type="slidenum">
              <a:rPr lang="en-US" smtClean="0"/>
              <a:t>19</a:t>
            </a:fld>
            <a:endParaRPr lang="en-US" dirty="0"/>
          </a:p>
        </p:txBody>
      </p:sp>
    </p:spTree>
    <p:extLst>
      <p:ext uri="{BB962C8B-B14F-4D97-AF65-F5344CB8AC3E}">
        <p14:creationId xmlns:p14="http://schemas.microsoft.com/office/powerpoint/2010/main" val="2127833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Topics</a:t>
            </a:r>
          </a:p>
        </p:txBody>
      </p:sp>
      <p:sp>
        <p:nvSpPr>
          <p:cNvPr id="3" name="Content Placeholder 2"/>
          <p:cNvSpPr>
            <a:spLocks noGrp="1"/>
          </p:cNvSpPr>
          <p:nvPr>
            <p:ph idx="1"/>
          </p:nvPr>
        </p:nvSpPr>
        <p:spPr>
          <a:xfrm>
            <a:off x="381000" y="1676400"/>
            <a:ext cx="7086600" cy="4800600"/>
          </a:xfrm>
        </p:spPr>
        <p:txBody>
          <a:bodyPr>
            <a:normAutofit/>
          </a:bodyPr>
          <a:lstStyle/>
          <a:p>
            <a:pPr>
              <a:lnSpc>
                <a:spcPct val="200000"/>
              </a:lnSpc>
            </a:pPr>
            <a:r>
              <a:rPr lang="en-US" sz="2000" dirty="0"/>
              <a:t>CY 2019 Voucher Renewal Funding</a:t>
            </a:r>
          </a:p>
          <a:p>
            <a:pPr>
              <a:lnSpc>
                <a:spcPct val="200000"/>
              </a:lnSpc>
            </a:pPr>
            <a:r>
              <a:rPr lang="en-US" sz="2000" dirty="0"/>
              <a:t>CY 2019 HAP Set-Aside</a:t>
            </a:r>
          </a:p>
          <a:p>
            <a:pPr>
              <a:lnSpc>
                <a:spcPct val="200000"/>
              </a:lnSpc>
            </a:pPr>
            <a:r>
              <a:rPr lang="en-US" sz="2000" dirty="0"/>
              <a:t>CY 2019 Administrative Fees</a:t>
            </a:r>
          </a:p>
          <a:p>
            <a:pPr>
              <a:lnSpc>
                <a:spcPct val="200000"/>
              </a:lnSpc>
            </a:pPr>
            <a:r>
              <a:rPr lang="en-US" sz="2000" dirty="0"/>
              <a:t>Other Voucher Funding</a:t>
            </a:r>
          </a:p>
          <a:p>
            <a:pPr>
              <a:lnSpc>
                <a:spcPct val="200000"/>
              </a:lnSpc>
            </a:pPr>
            <a:r>
              <a:rPr lang="en-US" sz="2000" dirty="0"/>
              <a:t>HCVP Financial Management</a:t>
            </a:r>
          </a:p>
        </p:txBody>
      </p:sp>
      <p:sp>
        <p:nvSpPr>
          <p:cNvPr id="4" name="Slide Number Placeholder 3">
            <a:extLst>
              <a:ext uri="{FF2B5EF4-FFF2-40B4-BE49-F238E27FC236}">
                <a16:creationId xmlns:a16="http://schemas.microsoft.com/office/drawing/2014/main" id="{D5A5A96E-397A-4945-8E41-655DCFCCC8FD}"/>
              </a:ext>
            </a:extLst>
          </p:cNvPr>
          <p:cNvSpPr>
            <a:spLocks noGrp="1"/>
          </p:cNvSpPr>
          <p:nvPr>
            <p:ph type="sldNum" sz="quarter" idx="12"/>
          </p:nvPr>
        </p:nvSpPr>
        <p:spPr/>
        <p:txBody>
          <a:bodyPr/>
          <a:lstStyle/>
          <a:p>
            <a:fld id="{C8938E3D-0EE2-494B-8369-54BF52ABFDA8}" type="slidenum">
              <a:rPr lang="en-US" smtClean="0"/>
              <a:t>2</a:t>
            </a:fld>
            <a:endParaRPr lang="en-US" dirty="0"/>
          </a:p>
        </p:txBody>
      </p:sp>
    </p:spTree>
    <p:extLst>
      <p:ext uri="{BB962C8B-B14F-4D97-AF65-F5344CB8AC3E}">
        <p14:creationId xmlns:p14="http://schemas.microsoft.com/office/powerpoint/2010/main" val="3827561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Voucher Set-Aside Funding</a:t>
            </a:r>
          </a:p>
        </p:txBody>
      </p:sp>
      <p:sp>
        <p:nvSpPr>
          <p:cNvPr id="3" name="Content Placeholder 2"/>
          <p:cNvSpPr>
            <a:spLocks noGrp="1"/>
          </p:cNvSpPr>
          <p:nvPr>
            <p:ph idx="1"/>
          </p:nvPr>
        </p:nvSpPr>
        <p:spPr>
          <a:xfrm>
            <a:off x="152400" y="1447800"/>
            <a:ext cx="7848600" cy="4572000"/>
          </a:xfrm>
        </p:spPr>
        <p:txBody>
          <a:bodyPr>
            <a:noAutofit/>
          </a:bodyPr>
          <a:lstStyle/>
          <a:p>
            <a:r>
              <a:rPr lang="en-US" sz="2000" dirty="0"/>
              <a:t>Shortfalls:</a:t>
            </a:r>
          </a:p>
          <a:p>
            <a:pPr lvl="1" indent="-342900"/>
            <a:r>
              <a:rPr lang="en-US" sz="1900" dirty="0"/>
              <a:t>PHA anticipating a shortfall should immediately contact the field office</a:t>
            </a:r>
          </a:p>
          <a:p>
            <a:pPr lvl="1" indent="-342900"/>
            <a:r>
              <a:rPr lang="en-US" sz="1900" dirty="0"/>
              <a:t>Application period remains open throughout CY 2019; however, PHAs facing shortfalls in October and November 2019, must submit applications no later than 5 p.m. EST, Friday, August 23, 2019, so HUD can provide the funds prior to FFY 2019 close-out</a:t>
            </a:r>
          </a:p>
          <a:p>
            <a:pPr lvl="1" indent="-342900"/>
            <a:r>
              <a:rPr lang="en-US" sz="1900" dirty="0"/>
              <a:t>For SPT confirmed shortfalls for the month of December 2019, PHAs must submit applications no later than 5 p.m. EST, Friday, November 8, 2019 (HUD reserves the right to accept additional applications on a case-by-case basis after this date)</a:t>
            </a:r>
          </a:p>
          <a:p>
            <a:pPr lvl="1" indent="-342900"/>
            <a:r>
              <a:rPr lang="en-US" sz="1900" dirty="0"/>
              <a:t>Shortfall funds will be awarded in the amount needed for the PHA to end CY 2019 with $0 RNP and reserves</a:t>
            </a:r>
          </a:p>
          <a:p>
            <a:endParaRPr lang="en-US" sz="2000" dirty="0"/>
          </a:p>
        </p:txBody>
      </p:sp>
      <p:sp>
        <p:nvSpPr>
          <p:cNvPr id="4" name="Slide Number Placeholder 3">
            <a:extLst>
              <a:ext uri="{FF2B5EF4-FFF2-40B4-BE49-F238E27FC236}">
                <a16:creationId xmlns:a16="http://schemas.microsoft.com/office/drawing/2014/main" id="{BA7FE8E1-05CC-43E0-9B6C-709310E17E7C}"/>
              </a:ext>
            </a:extLst>
          </p:cNvPr>
          <p:cNvSpPr>
            <a:spLocks noGrp="1"/>
          </p:cNvSpPr>
          <p:nvPr>
            <p:ph type="sldNum" sz="quarter" idx="12"/>
          </p:nvPr>
        </p:nvSpPr>
        <p:spPr/>
        <p:txBody>
          <a:bodyPr/>
          <a:lstStyle/>
          <a:p>
            <a:fld id="{C8938E3D-0EE2-494B-8369-54BF52ABFDA8}" type="slidenum">
              <a:rPr lang="en-US" smtClean="0"/>
              <a:t>20</a:t>
            </a:fld>
            <a:endParaRPr lang="en-US" dirty="0"/>
          </a:p>
        </p:txBody>
      </p:sp>
    </p:spTree>
    <p:extLst>
      <p:ext uri="{BB962C8B-B14F-4D97-AF65-F5344CB8AC3E}">
        <p14:creationId xmlns:p14="http://schemas.microsoft.com/office/powerpoint/2010/main" val="2573851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B101D-11FC-48A0-AC94-30814063DB18}"/>
              </a:ext>
            </a:extLst>
          </p:cNvPr>
          <p:cNvSpPr>
            <a:spLocks noGrp="1"/>
          </p:cNvSpPr>
          <p:nvPr>
            <p:ph type="title"/>
          </p:nvPr>
        </p:nvSpPr>
        <p:spPr/>
        <p:txBody>
          <a:bodyPr>
            <a:normAutofit/>
          </a:bodyPr>
          <a:lstStyle/>
          <a:p>
            <a:r>
              <a:rPr lang="en-US" dirty="0"/>
              <a:t>Voucher Set-Aside Funding</a:t>
            </a:r>
            <a:br>
              <a:rPr lang="en-US" dirty="0"/>
            </a:br>
            <a:endParaRPr lang="en-US" dirty="0"/>
          </a:p>
        </p:txBody>
      </p:sp>
      <p:sp>
        <p:nvSpPr>
          <p:cNvPr id="4" name="Content Placeholder 2">
            <a:extLst>
              <a:ext uri="{FF2B5EF4-FFF2-40B4-BE49-F238E27FC236}">
                <a16:creationId xmlns:a16="http://schemas.microsoft.com/office/drawing/2014/main" id="{FB50F110-4BCE-4C0C-A054-106DFC2DEF9E}"/>
              </a:ext>
            </a:extLst>
          </p:cNvPr>
          <p:cNvSpPr>
            <a:spLocks noGrp="1"/>
          </p:cNvSpPr>
          <p:nvPr>
            <p:ph idx="1"/>
          </p:nvPr>
        </p:nvSpPr>
        <p:spPr>
          <a:xfrm>
            <a:off x="533400" y="1676400"/>
            <a:ext cx="7391399" cy="4572000"/>
          </a:xfrm>
        </p:spPr>
        <p:txBody>
          <a:bodyPr>
            <a:noAutofit/>
          </a:bodyPr>
          <a:lstStyle/>
          <a:p>
            <a:r>
              <a:rPr lang="en-US" sz="2000" dirty="0"/>
              <a:t>Unforeseen Circumstances – Eligibility:</a:t>
            </a:r>
          </a:p>
          <a:p>
            <a:pPr lvl="1"/>
            <a:r>
              <a:rPr lang="en-US" sz="1800" dirty="0"/>
              <a:t>Unforeseen circumstance is an occurrence within or after the re-benchmarking period, which the PHA could not reasonably have known in advance and was out of the PHA’s control</a:t>
            </a:r>
          </a:p>
          <a:p>
            <a:pPr marL="57150" indent="0">
              <a:buNone/>
            </a:pPr>
            <a:r>
              <a:rPr lang="en-US" sz="2000" dirty="0"/>
              <a:t>Submission Requirements:</a:t>
            </a:r>
          </a:p>
          <a:p>
            <a:pPr marL="800100" lvl="1"/>
            <a:r>
              <a:rPr lang="en-US" sz="1800" dirty="0"/>
              <a:t>Signed 2019 Appendix E;</a:t>
            </a:r>
          </a:p>
          <a:p>
            <a:pPr marL="800100" lvl="1"/>
            <a:r>
              <a:rPr lang="en-US" sz="1800" dirty="0"/>
              <a:t>Detail Narrative of the unforeseen circumstances occurred during or after the CY 2018 re-benchmarking period that have significantly increased renewal costs;</a:t>
            </a:r>
          </a:p>
          <a:p>
            <a:pPr marL="800100" lvl="1"/>
            <a:r>
              <a:rPr lang="en-US" sz="1800" dirty="0"/>
              <a:t>Evidence to support the narrative; and </a:t>
            </a:r>
          </a:p>
          <a:p>
            <a:pPr marL="800100" lvl="1"/>
            <a:r>
              <a:rPr lang="en-US" sz="1800" dirty="0"/>
              <a:t>PHA’s calculation of the increased costs for CY 2019</a:t>
            </a:r>
          </a:p>
          <a:p>
            <a:pPr marL="800100" lvl="1"/>
            <a:endParaRPr lang="en-US" sz="1800" dirty="0"/>
          </a:p>
        </p:txBody>
      </p:sp>
      <p:sp>
        <p:nvSpPr>
          <p:cNvPr id="3" name="Slide Number Placeholder 2">
            <a:extLst>
              <a:ext uri="{FF2B5EF4-FFF2-40B4-BE49-F238E27FC236}">
                <a16:creationId xmlns:a16="http://schemas.microsoft.com/office/drawing/2014/main" id="{E0EC4400-07B6-4412-8FC4-19D38417FAC5}"/>
              </a:ext>
            </a:extLst>
          </p:cNvPr>
          <p:cNvSpPr>
            <a:spLocks noGrp="1"/>
          </p:cNvSpPr>
          <p:nvPr>
            <p:ph type="sldNum" sz="quarter" idx="12"/>
          </p:nvPr>
        </p:nvSpPr>
        <p:spPr/>
        <p:txBody>
          <a:bodyPr/>
          <a:lstStyle/>
          <a:p>
            <a:fld id="{C8938E3D-0EE2-494B-8369-54BF52ABFDA8}" type="slidenum">
              <a:rPr lang="en-US" smtClean="0"/>
              <a:t>21</a:t>
            </a:fld>
            <a:endParaRPr lang="en-US" dirty="0"/>
          </a:p>
        </p:txBody>
      </p:sp>
    </p:spTree>
    <p:extLst>
      <p:ext uri="{BB962C8B-B14F-4D97-AF65-F5344CB8AC3E}">
        <p14:creationId xmlns:p14="http://schemas.microsoft.com/office/powerpoint/2010/main" val="1713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90BE7-93FA-43AD-A981-FEAA8946938E}"/>
              </a:ext>
            </a:extLst>
          </p:cNvPr>
          <p:cNvSpPr>
            <a:spLocks noGrp="1"/>
          </p:cNvSpPr>
          <p:nvPr>
            <p:ph type="title"/>
          </p:nvPr>
        </p:nvSpPr>
        <p:spPr/>
        <p:txBody>
          <a:bodyPr/>
          <a:lstStyle/>
          <a:p>
            <a:r>
              <a:rPr lang="en-US" dirty="0"/>
              <a:t>Voucher Set-Aside Funding</a:t>
            </a:r>
            <a:br>
              <a:rPr lang="en-US" dirty="0"/>
            </a:br>
            <a:endParaRPr lang="en-US" dirty="0"/>
          </a:p>
        </p:txBody>
      </p:sp>
      <p:sp>
        <p:nvSpPr>
          <p:cNvPr id="5" name="Content Placeholder 2">
            <a:extLst>
              <a:ext uri="{FF2B5EF4-FFF2-40B4-BE49-F238E27FC236}">
                <a16:creationId xmlns:a16="http://schemas.microsoft.com/office/drawing/2014/main" id="{DD8FCC29-7AAE-4700-B422-62E5F384BACE}"/>
              </a:ext>
            </a:extLst>
          </p:cNvPr>
          <p:cNvSpPr>
            <a:spLocks noGrp="1"/>
          </p:cNvSpPr>
          <p:nvPr>
            <p:ph idx="1"/>
          </p:nvPr>
        </p:nvSpPr>
        <p:spPr>
          <a:xfrm>
            <a:off x="609598" y="1676400"/>
            <a:ext cx="6858001" cy="4364963"/>
          </a:xfrm>
        </p:spPr>
        <p:txBody>
          <a:bodyPr>
            <a:noAutofit/>
          </a:bodyPr>
          <a:lstStyle/>
          <a:p>
            <a:r>
              <a:rPr lang="en-US" sz="2000" dirty="0"/>
              <a:t>Portability - Eligibility:</a:t>
            </a:r>
          </a:p>
          <a:p>
            <a:pPr lvl="1"/>
            <a:r>
              <a:rPr lang="en-US" dirty="0"/>
              <a:t>PHA must have experienced a significant increase in renewal costs due to portability (HUD will calculate)</a:t>
            </a:r>
          </a:p>
          <a:p>
            <a:pPr marL="1200150" lvl="2"/>
            <a:r>
              <a:rPr lang="en-US" sz="1600" dirty="0"/>
              <a:t>Portability average HAP PUC for re-benchmarking period must exceed program-wide PUC by 10%</a:t>
            </a:r>
          </a:p>
          <a:p>
            <a:pPr marL="1200150" lvl="2"/>
            <a:r>
              <a:rPr lang="en-US" sz="1800" dirty="0"/>
              <a:t>Eligibility will be HAP difference multiplied by the unit months leased for “Port Vouchers Paid”</a:t>
            </a:r>
          </a:p>
          <a:p>
            <a:pPr marL="171450" indent="0">
              <a:buNone/>
            </a:pPr>
            <a:r>
              <a:rPr lang="en-US" sz="2200" dirty="0"/>
              <a:t>Submission Requirements:</a:t>
            </a:r>
          </a:p>
          <a:p>
            <a:pPr marL="857250" lvl="1"/>
            <a:r>
              <a:rPr lang="en-US" sz="1800" dirty="0"/>
              <a:t>Signed Set-Aside Appendix E for CY 2019</a:t>
            </a:r>
          </a:p>
          <a:p>
            <a:pPr marL="857250" lvl="1"/>
            <a:endParaRPr lang="en-US" sz="1800" dirty="0"/>
          </a:p>
          <a:p>
            <a:pPr marL="514350" lvl="1" indent="0">
              <a:buNone/>
            </a:pPr>
            <a:endParaRPr lang="en-US" sz="1800" dirty="0"/>
          </a:p>
        </p:txBody>
      </p:sp>
      <p:sp>
        <p:nvSpPr>
          <p:cNvPr id="3" name="Slide Number Placeholder 2">
            <a:extLst>
              <a:ext uri="{FF2B5EF4-FFF2-40B4-BE49-F238E27FC236}">
                <a16:creationId xmlns:a16="http://schemas.microsoft.com/office/drawing/2014/main" id="{7576924E-E388-4C69-BC2C-0DC84F65B753}"/>
              </a:ext>
            </a:extLst>
          </p:cNvPr>
          <p:cNvSpPr>
            <a:spLocks noGrp="1"/>
          </p:cNvSpPr>
          <p:nvPr>
            <p:ph type="sldNum" sz="quarter" idx="12"/>
          </p:nvPr>
        </p:nvSpPr>
        <p:spPr/>
        <p:txBody>
          <a:bodyPr/>
          <a:lstStyle/>
          <a:p>
            <a:fld id="{C8938E3D-0EE2-494B-8369-54BF52ABFDA8}" type="slidenum">
              <a:rPr lang="en-US" smtClean="0"/>
              <a:t>22</a:t>
            </a:fld>
            <a:endParaRPr lang="en-US" dirty="0"/>
          </a:p>
        </p:txBody>
      </p:sp>
    </p:spTree>
    <p:extLst>
      <p:ext uri="{BB962C8B-B14F-4D97-AF65-F5344CB8AC3E}">
        <p14:creationId xmlns:p14="http://schemas.microsoft.com/office/powerpoint/2010/main" val="262778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8E704-CBE0-43BA-962B-0F1B291C65E8}"/>
              </a:ext>
            </a:extLst>
          </p:cNvPr>
          <p:cNvSpPr>
            <a:spLocks noGrp="1"/>
          </p:cNvSpPr>
          <p:nvPr>
            <p:ph type="title"/>
          </p:nvPr>
        </p:nvSpPr>
        <p:spPr/>
        <p:txBody>
          <a:bodyPr>
            <a:normAutofit fontScale="90000"/>
          </a:bodyPr>
          <a:lstStyle/>
          <a:p>
            <a:r>
              <a:rPr lang="en-US" dirty="0"/>
              <a:t>Voucher Set-Aside Funding</a:t>
            </a:r>
            <a:br>
              <a:rPr lang="en-US" dirty="0"/>
            </a:br>
            <a:br>
              <a:rPr lang="en-US" dirty="0"/>
            </a:br>
            <a:endParaRPr lang="en-US" dirty="0"/>
          </a:p>
        </p:txBody>
      </p:sp>
      <p:sp>
        <p:nvSpPr>
          <p:cNvPr id="3" name="Content Placeholder 2">
            <a:extLst>
              <a:ext uri="{FF2B5EF4-FFF2-40B4-BE49-F238E27FC236}">
                <a16:creationId xmlns:a16="http://schemas.microsoft.com/office/drawing/2014/main" id="{B2269B02-DF37-498C-B2A1-8B921930971E}"/>
              </a:ext>
            </a:extLst>
          </p:cNvPr>
          <p:cNvSpPr>
            <a:spLocks noGrp="1"/>
          </p:cNvSpPr>
          <p:nvPr>
            <p:ph idx="1"/>
          </p:nvPr>
        </p:nvSpPr>
        <p:spPr>
          <a:xfrm>
            <a:off x="609599" y="1752600"/>
            <a:ext cx="6347714" cy="4288763"/>
          </a:xfrm>
        </p:spPr>
        <p:txBody>
          <a:bodyPr/>
          <a:lstStyle/>
          <a:p>
            <a:r>
              <a:rPr lang="en-US" dirty="0"/>
              <a:t>Project-Based Vouchers – Eligibility:</a:t>
            </a:r>
          </a:p>
          <a:p>
            <a:pPr lvl="1"/>
            <a:r>
              <a:rPr lang="en-US" sz="1800" dirty="0"/>
              <a:t>Vouchers were not in use during the re-benchmarking period, in order to be available to meet a commitment for PB vouchers assistance</a:t>
            </a:r>
          </a:p>
          <a:p>
            <a:pPr lvl="1"/>
            <a:r>
              <a:rPr lang="en-US" sz="1800" dirty="0"/>
              <a:t>Adjustment will not exceed the number of unleased unit months</a:t>
            </a:r>
          </a:p>
          <a:p>
            <a:pPr lvl="1"/>
            <a:r>
              <a:rPr lang="en-US" sz="1800" dirty="0"/>
              <a:t>Only new construction and rehabilitated housing are eligible</a:t>
            </a:r>
          </a:p>
          <a:p>
            <a:endParaRPr lang="en-US" dirty="0"/>
          </a:p>
        </p:txBody>
      </p:sp>
      <p:sp>
        <p:nvSpPr>
          <p:cNvPr id="4" name="Slide Number Placeholder 3">
            <a:extLst>
              <a:ext uri="{FF2B5EF4-FFF2-40B4-BE49-F238E27FC236}">
                <a16:creationId xmlns:a16="http://schemas.microsoft.com/office/drawing/2014/main" id="{D99A574A-9696-46F5-BDF9-7B5CE18DA07B}"/>
              </a:ext>
            </a:extLst>
          </p:cNvPr>
          <p:cNvSpPr>
            <a:spLocks noGrp="1"/>
          </p:cNvSpPr>
          <p:nvPr>
            <p:ph type="sldNum" sz="quarter" idx="12"/>
          </p:nvPr>
        </p:nvSpPr>
        <p:spPr/>
        <p:txBody>
          <a:bodyPr/>
          <a:lstStyle/>
          <a:p>
            <a:fld id="{C8938E3D-0EE2-494B-8369-54BF52ABFDA8}" type="slidenum">
              <a:rPr lang="en-US" smtClean="0"/>
              <a:t>23</a:t>
            </a:fld>
            <a:endParaRPr lang="en-US" dirty="0"/>
          </a:p>
        </p:txBody>
      </p:sp>
    </p:spTree>
    <p:extLst>
      <p:ext uri="{BB962C8B-B14F-4D97-AF65-F5344CB8AC3E}">
        <p14:creationId xmlns:p14="http://schemas.microsoft.com/office/powerpoint/2010/main" val="10019315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22255-7254-48DE-9E42-189C41F3AA40}"/>
              </a:ext>
            </a:extLst>
          </p:cNvPr>
          <p:cNvSpPr>
            <a:spLocks noGrp="1"/>
          </p:cNvSpPr>
          <p:nvPr>
            <p:ph type="title"/>
          </p:nvPr>
        </p:nvSpPr>
        <p:spPr/>
        <p:txBody>
          <a:bodyPr/>
          <a:lstStyle/>
          <a:p>
            <a:r>
              <a:rPr lang="en-US" dirty="0"/>
              <a:t>Voucher Set-Aside Funding</a:t>
            </a:r>
            <a:br>
              <a:rPr lang="en-US" dirty="0"/>
            </a:br>
            <a:endParaRPr lang="en-US" dirty="0"/>
          </a:p>
        </p:txBody>
      </p:sp>
      <p:sp>
        <p:nvSpPr>
          <p:cNvPr id="3" name="Content Placeholder 2">
            <a:extLst>
              <a:ext uri="{FF2B5EF4-FFF2-40B4-BE49-F238E27FC236}">
                <a16:creationId xmlns:a16="http://schemas.microsoft.com/office/drawing/2014/main" id="{4B95F65A-C7EC-417C-B3BA-CD3D1B088EEF}"/>
              </a:ext>
            </a:extLst>
          </p:cNvPr>
          <p:cNvSpPr>
            <a:spLocks noGrp="1"/>
          </p:cNvSpPr>
          <p:nvPr>
            <p:ph idx="1"/>
          </p:nvPr>
        </p:nvSpPr>
        <p:spPr>
          <a:xfrm>
            <a:off x="457200" y="1752600"/>
            <a:ext cx="6500113" cy="4288763"/>
          </a:xfrm>
        </p:spPr>
        <p:txBody>
          <a:bodyPr/>
          <a:lstStyle/>
          <a:p>
            <a:r>
              <a:rPr lang="en-US" dirty="0"/>
              <a:t>Project-Based Vouchers – Eligibility:</a:t>
            </a:r>
          </a:p>
          <a:p>
            <a:pPr marL="0" indent="0">
              <a:buNone/>
            </a:pPr>
            <a:r>
              <a:rPr lang="en-US" dirty="0"/>
              <a:t>Submission requirements:</a:t>
            </a:r>
          </a:p>
          <a:p>
            <a:pPr lvl="1"/>
            <a:r>
              <a:rPr lang="en-US" sz="1800" dirty="0"/>
              <a:t>Specific sections of the executed AHAP agreement (see the Notice)</a:t>
            </a:r>
          </a:p>
          <a:p>
            <a:pPr lvl="1"/>
            <a:r>
              <a:rPr lang="en-US" sz="1800" dirty="0"/>
              <a:t>If executed, specific sections of the HAP agreement (see the Notice)</a:t>
            </a:r>
          </a:p>
          <a:p>
            <a:pPr lvl="1"/>
            <a:r>
              <a:rPr lang="en-US" sz="1800" dirty="0"/>
              <a:t>Signed Set-Aside Appendix E for CY 2019</a:t>
            </a:r>
          </a:p>
          <a:p>
            <a:pPr lvl="1"/>
            <a:r>
              <a:rPr lang="en-US" sz="1800" dirty="0"/>
              <a:t>Signed Set-Aside Appendix F and G for each project requested</a:t>
            </a:r>
          </a:p>
          <a:p>
            <a:endParaRPr lang="en-US" dirty="0"/>
          </a:p>
        </p:txBody>
      </p:sp>
      <p:sp>
        <p:nvSpPr>
          <p:cNvPr id="4" name="Slide Number Placeholder 3">
            <a:extLst>
              <a:ext uri="{FF2B5EF4-FFF2-40B4-BE49-F238E27FC236}">
                <a16:creationId xmlns:a16="http://schemas.microsoft.com/office/drawing/2014/main" id="{32C1B4C0-BE21-445B-A971-AEF57CA004CF}"/>
              </a:ext>
            </a:extLst>
          </p:cNvPr>
          <p:cNvSpPr>
            <a:spLocks noGrp="1"/>
          </p:cNvSpPr>
          <p:nvPr>
            <p:ph type="sldNum" sz="quarter" idx="12"/>
          </p:nvPr>
        </p:nvSpPr>
        <p:spPr/>
        <p:txBody>
          <a:bodyPr/>
          <a:lstStyle/>
          <a:p>
            <a:fld id="{C8938E3D-0EE2-494B-8369-54BF52ABFDA8}" type="slidenum">
              <a:rPr lang="en-US" smtClean="0"/>
              <a:t>24</a:t>
            </a:fld>
            <a:endParaRPr lang="en-US" dirty="0"/>
          </a:p>
        </p:txBody>
      </p:sp>
    </p:spTree>
    <p:extLst>
      <p:ext uri="{BB962C8B-B14F-4D97-AF65-F5344CB8AC3E}">
        <p14:creationId xmlns:p14="http://schemas.microsoft.com/office/powerpoint/2010/main" val="1301672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E5D20-DBFE-4AD3-909B-203DF8221B20}"/>
              </a:ext>
            </a:extLst>
          </p:cNvPr>
          <p:cNvSpPr>
            <a:spLocks noGrp="1"/>
          </p:cNvSpPr>
          <p:nvPr>
            <p:ph type="title"/>
          </p:nvPr>
        </p:nvSpPr>
        <p:spPr/>
        <p:txBody>
          <a:bodyPr/>
          <a:lstStyle/>
          <a:p>
            <a:r>
              <a:rPr lang="en-US" dirty="0"/>
              <a:t>Voucher Set-Aside Funding</a:t>
            </a:r>
            <a:br>
              <a:rPr lang="en-US" dirty="0"/>
            </a:br>
            <a:endParaRPr lang="en-US" dirty="0"/>
          </a:p>
        </p:txBody>
      </p:sp>
      <p:sp>
        <p:nvSpPr>
          <p:cNvPr id="3" name="Content Placeholder 2">
            <a:extLst>
              <a:ext uri="{FF2B5EF4-FFF2-40B4-BE49-F238E27FC236}">
                <a16:creationId xmlns:a16="http://schemas.microsoft.com/office/drawing/2014/main" id="{AF8B4CA1-09F6-441F-9009-A2191B1F413C}"/>
              </a:ext>
            </a:extLst>
          </p:cNvPr>
          <p:cNvSpPr>
            <a:spLocks noGrp="1"/>
          </p:cNvSpPr>
          <p:nvPr>
            <p:ph idx="1"/>
          </p:nvPr>
        </p:nvSpPr>
        <p:spPr>
          <a:xfrm>
            <a:off x="457200" y="1676400"/>
            <a:ext cx="6500113" cy="4364963"/>
          </a:xfrm>
        </p:spPr>
        <p:txBody>
          <a:bodyPr/>
          <a:lstStyle/>
          <a:p>
            <a:r>
              <a:rPr lang="en-US" dirty="0"/>
              <a:t>HUD-VASH  -  Eligibility:</a:t>
            </a:r>
          </a:p>
          <a:p>
            <a:pPr lvl="1"/>
            <a:r>
              <a:rPr lang="en-US" dirty="0"/>
              <a:t>Per Unit Cost Increase: Program-wide funded CY 2019 HAP PUC is less than current VASH HAP PUC</a:t>
            </a:r>
          </a:p>
          <a:p>
            <a:pPr lvl="2"/>
            <a:r>
              <a:rPr lang="en-US" dirty="0"/>
              <a:t>HUD will calculate eligibility; no documentation required</a:t>
            </a:r>
          </a:p>
          <a:p>
            <a:pPr lvl="1"/>
            <a:r>
              <a:rPr lang="en-US" dirty="0"/>
              <a:t>Leasing Increase: Total VASH leasing for CY 2019 will exceed the level included in renewal funding plus leasing that will be supported by RNP and reserves </a:t>
            </a:r>
          </a:p>
          <a:p>
            <a:pPr lvl="2"/>
            <a:r>
              <a:rPr lang="en-US" dirty="0"/>
              <a:t>HUD will calculate eligibility; no documentation required</a:t>
            </a:r>
          </a:p>
          <a:p>
            <a:pPr lvl="1"/>
            <a:r>
              <a:rPr lang="en-US" dirty="0"/>
              <a:t>Submit signed CY 2019 Set-Aside Appendix E</a:t>
            </a:r>
          </a:p>
          <a:p>
            <a:endParaRPr lang="en-US" dirty="0"/>
          </a:p>
          <a:p>
            <a:endParaRPr lang="en-US" dirty="0"/>
          </a:p>
        </p:txBody>
      </p:sp>
      <p:sp>
        <p:nvSpPr>
          <p:cNvPr id="4" name="Slide Number Placeholder 3">
            <a:extLst>
              <a:ext uri="{FF2B5EF4-FFF2-40B4-BE49-F238E27FC236}">
                <a16:creationId xmlns:a16="http://schemas.microsoft.com/office/drawing/2014/main" id="{C07ACD62-7A25-40F9-B643-7D95A3A031A4}"/>
              </a:ext>
            </a:extLst>
          </p:cNvPr>
          <p:cNvSpPr>
            <a:spLocks noGrp="1"/>
          </p:cNvSpPr>
          <p:nvPr>
            <p:ph type="sldNum" sz="quarter" idx="12"/>
          </p:nvPr>
        </p:nvSpPr>
        <p:spPr/>
        <p:txBody>
          <a:bodyPr/>
          <a:lstStyle/>
          <a:p>
            <a:fld id="{C8938E3D-0EE2-494B-8369-54BF52ABFDA8}" type="slidenum">
              <a:rPr lang="en-US" smtClean="0"/>
              <a:t>25</a:t>
            </a:fld>
            <a:endParaRPr lang="en-US" dirty="0"/>
          </a:p>
        </p:txBody>
      </p:sp>
    </p:spTree>
    <p:extLst>
      <p:ext uri="{BB962C8B-B14F-4D97-AF65-F5344CB8AC3E}">
        <p14:creationId xmlns:p14="http://schemas.microsoft.com/office/powerpoint/2010/main" val="3595750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Voucher Set-Aside Funding</a:t>
            </a:r>
          </a:p>
        </p:txBody>
      </p:sp>
      <p:sp>
        <p:nvSpPr>
          <p:cNvPr id="3" name="Content Placeholder 2"/>
          <p:cNvSpPr>
            <a:spLocks noGrp="1"/>
          </p:cNvSpPr>
          <p:nvPr>
            <p:ph idx="1"/>
          </p:nvPr>
        </p:nvSpPr>
        <p:spPr>
          <a:xfrm>
            <a:off x="336524" y="1524000"/>
            <a:ext cx="6893861" cy="4648200"/>
          </a:xfrm>
        </p:spPr>
        <p:txBody>
          <a:bodyPr>
            <a:normAutofit lnSpcReduction="10000"/>
          </a:bodyPr>
          <a:lstStyle/>
          <a:p>
            <a:r>
              <a:rPr lang="en-US" sz="2000" dirty="0"/>
              <a:t>Mailing Address for Shortfall Set-Aside Requests:</a:t>
            </a:r>
          </a:p>
          <a:p>
            <a:pPr marL="0" indent="0">
              <a:buNone/>
            </a:pPr>
            <a:r>
              <a:rPr lang="en-US" dirty="0"/>
              <a:t>	</a:t>
            </a:r>
            <a:r>
              <a:rPr lang="en-US" b="1" dirty="0"/>
              <a:t>U.S. Dept. of Housing &amp; Urban Development</a:t>
            </a:r>
          </a:p>
          <a:p>
            <a:pPr marL="0" indent="0">
              <a:buNone/>
            </a:pPr>
            <a:r>
              <a:rPr lang="en-US" b="1" dirty="0"/>
              <a:t>	Office of Housing Voucher Programs</a:t>
            </a:r>
          </a:p>
          <a:p>
            <a:pPr marL="0" indent="0">
              <a:buNone/>
            </a:pPr>
            <a:r>
              <a:rPr lang="en-US" b="1" dirty="0"/>
              <a:t>	Attn: Miguel Fontanez, Director FMD</a:t>
            </a:r>
          </a:p>
          <a:p>
            <a:pPr marL="0" indent="0">
              <a:buNone/>
            </a:pPr>
            <a:r>
              <a:rPr lang="en-US" b="1" dirty="0"/>
              <a:t>	451 7</a:t>
            </a:r>
            <a:r>
              <a:rPr lang="en-US" b="1" baseline="30000" dirty="0"/>
              <a:t>th</a:t>
            </a:r>
            <a:r>
              <a:rPr lang="en-US" b="1" dirty="0"/>
              <a:t> St. SW., Room 4226</a:t>
            </a:r>
          </a:p>
          <a:p>
            <a:pPr marL="0" indent="0">
              <a:buNone/>
            </a:pPr>
            <a:r>
              <a:rPr lang="en-US" b="1" dirty="0"/>
              <a:t>	Washington, DC  20410</a:t>
            </a:r>
          </a:p>
          <a:p>
            <a:r>
              <a:rPr lang="en-US" sz="2000" dirty="0"/>
              <a:t>Electronic Address for Set-Aside Requests:</a:t>
            </a:r>
          </a:p>
          <a:p>
            <a:pPr marL="742950" lvl="2" indent="-342900"/>
            <a:r>
              <a:rPr lang="en-US" sz="2000" dirty="0">
                <a:hlinkClick r:id="rId2"/>
              </a:rPr>
              <a:t>2019Set-AsideApplications@hud.gov</a:t>
            </a:r>
            <a:endParaRPr lang="en-US" sz="2000" dirty="0"/>
          </a:p>
          <a:p>
            <a:pPr marL="742950" lvl="2" indent="-342900"/>
            <a:r>
              <a:rPr lang="en-US" sz="2000" dirty="0"/>
              <a:t>Subject Line:  PHA Number, 2019 Set-Aside 				Application</a:t>
            </a:r>
          </a:p>
          <a:p>
            <a:pPr marL="342900" lvl="1" indent="-342900"/>
            <a:r>
              <a:rPr lang="en-US" sz="2200" dirty="0"/>
              <a:t>Applications must be received by 5 p.m. EDST, on May 31, 2019</a:t>
            </a:r>
          </a:p>
        </p:txBody>
      </p:sp>
      <p:sp>
        <p:nvSpPr>
          <p:cNvPr id="4" name="Slide Number Placeholder 3">
            <a:extLst>
              <a:ext uri="{FF2B5EF4-FFF2-40B4-BE49-F238E27FC236}">
                <a16:creationId xmlns:a16="http://schemas.microsoft.com/office/drawing/2014/main" id="{9D6584CA-A19B-48E5-AA4F-0E2EDD31F96D}"/>
              </a:ext>
            </a:extLst>
          </p:cNvPr>
          <p:cNvSpPr>
            <a:spLocks noGrp="1"/>
          </p:cNvSpPr>
          <p:nvPr>
            <p:ph type="sldNum" sz="quarter" idx="12"/>
          </p:nvPr>
        </p:nvSpPr>
        <p:spPr/>
        <p:txBody>
          <a:bodyPr/>
          <a:lstStyle/>
          <a:p>
            <a:fld id="{C8938E3D-0EE2-494B-8369-54BF52ABFDA8}" type="slidenum">
              <a:rPr lang="en-US" smtClean="0"/>
              <a:t>26</a:t>
            </a:fld>
            <a:endParaRPr lang="en-US" dirty="0"/>
          </a:p>
        </p:txBody>
      </p:sp>
    </p:spTree>
    <p:extLst>
      <p:ext uri="{BB962C8B-B14F-4D97-AF65-F5344CB8AC3E}">
        <p14:creationId xmlns:p14="http://schemas.microsoft.com/office/powerpoint/2010/main" val="2927039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Fees</a:t>
            </a:r>
          </a:p>
        </p:txBody>
      </p:sp>
      <p:sp>
        <p:nvSpPr>
          <p:cNvPr id="3" name="Content Placeholder 2"/>
          <p:cNvSpPr>
            <a:spLocks noGrp="1"/>
          </p:cNvSpPr>
          <p:nvPr>
            <p:ph idx="1"/>
          </p:nvPr>
        </p:nvSpPr>
        <p:spPr>
          <a:xfrm>
            <a:off x="457200" y="1676400"/>
            <a:ext cx="7696200" cy="4724400"/>
          </a:xfrm>
        </p:spPr>
        <p:txBody>
          <a:bodyPr>
            <a:normAutofit/>
          </a:bodyPr>
          <a:lstStyle/>
          <a:p>
            <a:r>
              <a:rPr lang="en-US" sz="2000" dirty="0"/>
              <a:t>CY 2019 Admin Fee Funding: $1,886,000,000 </a:t>
            </a:r>
          </a:p>
          <a:p>
            <a:endParaRPr lang="en-US" sz="2000" dirty="0"/>
          </a:p>
          <a:p>
            <a:r>
              <a:rPr lang="en-US" sz="2000" dirty="0"/>
              <a:t>HUD MAY use up to $30,000,000 of CY 2019 Admin Fee funding as a set-aside for housing conversion special fees, fees for portability and homeownership, etc.</a:t>
            </a:r>
          </a:p>
        </p:txBody>
      </p:sp>
      <p:sp>
        <p:nvSpPr>
          <p:cNvPr id="4" name="Slide Number Placeholder 3">
            <a:extLst>
              <a:ext uri="{FF2B5EF4-FFF2-40B4-BE49-F238E27FC236}">
                <a16:creationId xmlns:a16="http://schemas.microsoft.com/office/drawing/2014/main" id="{9F0EB698-D372-429E-8244-AD538F9E91FB}"/>
              </a:ext>
            </a:extLst>
          </p:cNvPr>
          <p:cNvSpPr>
            <a:spLocks noGrp="1"/>
          </p:cNvSpPr>
          <p:nvPr>
            <p:ph type="sldNum" sz="quarter" idx="12"/>
          </p:nvPr>
        </p:nvSpPr>
        <p:spPr/>
        <p:txBody>
          <a:bodyPr/>
          <a:lstStyle/>
          <a:p>
            <a:fld id="{C8938E3D-0EE2-494B-8369-54BF52ABFDA8}" type="slidenum">
              <a:rPr lang="en-US" smtClean="0"/>
              <a:t>27</a:t>
            </a:fld>
            <a:endParaRPr lang="en-US" dirty="0"/>
          </a:p>
        </p:txBody>
      </p:sp>
    </p:spTree>
    <p:extLst>
      <p:ext uri="{BB962C8B-B14F-4D97-AF65-F5344CB8AC3E}">
        <p14:creationId xmlns:p14="http://schemas.microsoft.com/office/powerpoint/2010/main" val="5351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Fees</a:t>
            </a:r>
          </a:p>
        </p:txBody>
      </p:sp>
      <p:sp>
        <p:nvSpPr>
          <p:cNvPr id="3" name="Content Placeholder 2"/>
          <p:cNvSpPr>
            <a:spLocks noGrp="1"/>
          </p:cNvSpPr>
          <p:nvPr>
            <p:ph idx="1"/>
          </p:nvPr>
        </p:nvSpPr>
        <p:spPr>
          <a:xfrm>
            <a:off x="457200" y="1907988"/>
            <a:ext cx="6705600" cy="4264212"/>
          </a:xfrm>
        </p:spPr>
        <p:txBody>
          <a:bodyPr>
            <a:normAutofit/>
          </a:bodyPr>
          <a:lstStyle/>
          <a:p>
            <a:pPr>
              <a:defRPr/>
            </a:pPr>
            <a:r>
              <a:rPr lang="en-US" sz="2200" dirty="0"/>
              <a:t>Admin fee funds are advanced monthly, based on latest reconciled eligibility</a:t>
            </a:r>
          </a:p>
          <a:p>
            <a:pPr>
              <a:defRPr/>
            </a:pPr>
            <a:r>
              <a:rPr lang="en-US" sz="2200" dirty="0"/>
              <a:t>Admin fees are reconciled quarterly; for CY 2019 earnings are anticipated to equal approximately 79%</a:t>
            </a:r>
            <a:r>
              <a:rPr lang="en-US" sz="2200" dirty="0">
                <a:solidFill>
                  <a:schemeClr val="tx1"/>
                </a:solidFill>
              </a:rPr>
              <a:t> </a:t>
            </a:r>
            <a:r>
              <a:rPr lang="en-US" sz="2200" dirty="0"/>
              <a:t>of eligibility </a:t>
            </a:r>
          </a:p>
          <a:p>
            <a:pPr>
              <a:defRPr/>
            </a:pPr>
            <a:r>
              <a:rPr lang="en-US" sz="2200" dirty="0"/>
              <a:t>PHAs must take actions to reduce costs if fees and UNP (formerly know as UNA) are insufficient</a:t>
            </a:r>
          </a:p>
          <a:p>
            <a:pPr lvl="1">
              <a:defRPr/>
            </a:pPr>
            <a:r>
              <a:rPr lang="en-US" sz="1900" dirty="0">
                <a:solidFill>
                  <a:schemeClr val="tx1"/>
                </a:solidFill>
              </a:rPr>
              <a:t>PIH Notice</a:t>
            </a:r>
            <a:r>
              <a:rPr lang="en-US" sz="1900" dirty="0">
                <a:solidFill>
                  <a:srgbClr val="FF0000"/>
                </a:solidFill>
              </a:rPr>
              <a:t> </a:t>
            </a:r>
            <a:r>
              <a:rPr lang="en-US" sz="1900" dirty="0"/>
              <a:t>2012-15</a:t>
            </a:r>
            <a:r>
              <a:rPr lang="en-US" sz="1900" dirty="0">
                <a:solidFill>
                  <a:srgbClr val="FF0000"/>
                </a:solidFill>
              </a:rPr>
              <a:t> </a:t>
            </a:r>
            <a:r>
              <a:rPr lang="en-US" sz="1900" dirty="0"/>
              <a:t>discusses streamlining administrative practices to reduce costs</a:t>
            </a:r>
          </a:p>
          <a:p>
            <a:pPr lvl="1">
              <a:defRPr/>
            </a:pPr>
            <a:r>
              <a:rPr lang="en-US" sz="1900" dirty="0"/>
              <a:t>HAP funds may not be used for admin costs</a:t>
            </a:r>
          </a:p>
          <a:p>
            <a:endParaRPr lang="en-US"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1AACA719-9028-4C0B-B927-FFBD698A364D}"/>
              </a:ext>
            </a:extLst>
          </p:cNvPr>
          <p:cNvSpPr>
            <a:spLocks noGrp="1"/>
          </p:cNvSpPr>
          <p:nvPr>
            <p:ph type="sldNum" sz="quarter" idx="12"/>
          </p:nvPr>
        </p:nvSpPr>
        <p:spPr/>
        <p:txBody>
          <a:bodyPr/>
          <a:lstStyle/>
          <a:p>
            <a:fld id="{C8938E3D-0EE2-494B-8369-54BF52ABFDA8}" type="slidenum">
              <a:rPr lang="en-US" smtClean="0"/>
              <a:t>28</a:t>
            </a:fld>
            <a:endParaRPr lang="en-US" dirty="0"/>
          </a:p>
        </p:txBody>
      </p:sp>
    </p:spTree>
    <p:extLst>
      <p:ext uri="{BB962C8B-B14F-4D97-AF65-F5344CB8AC3E}">
        <p14:creationId xmlns:p14="http://schemas.microsoft.com/office/powerpoint/2010/main" val="2103800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Fees</a:t>
            </a:r>
          </a:p>
        </p:txBody>
      </p:sp>
      <p:sp>
        <p:nvSpPr>
          <p:cNvPr id="3" name="Content Placeholder 2"/>
          <p:cNvSpPr>
            <a:spLocks noGrp="1"/>
          </p:cNvSpPr>
          <p:nvPr>
            <p:ph idx="1"/>
          </p:nvPr>
        </p:nvSpPr>
        <p:spPr>
          <a:xfrm>
            <a:off x="457199" y="1524000"/>
            <a:ext cx="6652512" cy="4572000"/>
          </a:xfrm>
        </p:spPr>
        <p:txBody>
          <a:bodyPr>
            <a:noAutofit/>
          </a:bodyPr>
          <a:lstStyle/>
          <a:p>
            <a:r>
              <a:rPr lang="en-US" sz="2000" dirty="0"/>
              <a:t>CY 2019 AF schedules is posted on the HCV website:</a:t>
            </a:r>
          </a:p>
          <a:p>
            <a:pPr lvl="1"/>
            <a:r>
              <a:rPr lang="en-US" sz="1800" dirty="0">
                <a:hlinkClick r:id="rId2"/>
              </a:rPr>
              <a:t>https://www.hud.gov/program_offices/public_indian_housing/programs/hcv</a:t>
            </a:r>
            <a:r>
              <a:rPr lang="en-US" sz="1800" dirty="0"/>
              <a:t> </a:t>
            </a:r>
          </a:p>
          <a:p>
            <a:r>
              <a:rPr lang="en-US" sz="2000" dirty="0"/>
              <a:t>Rates are retroactively effective January 1, 2019</a:t>
            </a:r>
          </a:p>
          <a:p>
            <a:r>
              <a:rPr lang="en-US" sz="2000" dirty="0"/>
              <a:t>PHA requests for higher admin fees rates must be received by HUD by Friday, May 31, 2019. Requests are submitted to Financial Management Center. </a:t>
            </a:r>
            <a:endParaRPr lang="en-US" sz="2000" dirty="0">
              <a:highlight>
                <a:srgbClr val="FFFF00"/>
              </a:highlight>
            </a:endParaRPr>
          </a:p>
          <a:p>
            <a:r>
              <a:rPr lang="en-US" sz="2000" dirty="0"/>
              <a:t>Blended fee requests are submitted to Financial Management Division; no supporting data needed. The application deadline is Friday, May 31, 2019</a:t>
            </a:r>
          </a:p>
          <a:p>
            <a:r>
              <a:rPr lang="en-US" sz="2000" dirty="0"/>
              <a:t>Approvals are for CY 2019 only</a:t>
            </a:r>
          </a:p>
          <a:p>
            <a:endParaRPr lang="en-US" sz="2000" dirty="0"/>
          </a:p>
        </p:txBody>
      </p:sp>
      <p:sp>
        <p:nvSpPr>
          <p:cNvPr id="4" name="Slide Number Placeholder 3">
            <a:extLst>
              <a:ext uri="{FF2B5EF4-FFF2-40B4-BE49-F238E27FC236}">
                <a16:creationId xmlns:a16="http://schemas.microsoft.com/office/drawing/2014/main" id="{D2928E72-6FFD-44E0-B7CC-7B2DE96DFCC9}"/>
              </a:ext>
            </a:extLst>
          </p:cNvPr>
          <p:cNvSpPr>
            <a:spLocks noGrp="1"/>
          </p:cNvSpPr>
          <p:nvPr>
            <p:ph type="sldNum" sz="quarter" idx="12"/>
          </p:nvPr>
        </p:nvSpPr>
        <p:spPr/>
        <p:txBody>
          <a:bodyPr/>
          <a:lstStyle/>
          <a:p>
            <a:fld id="{C8938E3D-0EE2-494B-8369-54BF52ABFDA8}" type="slidenum">
              <a:rPr lang="en-US" smtClean="0"/>
              <a:t>29</a:t>
            </a:fld>
            <a:endParaRPr lang="en-US" dirty="0"/>
          </a:p>
        </p:txBody>
      </p:sp>
    </p:spTree>
    <p:extLst>
      <p:ext uri="{BB962C8B-B14F-4D97-AF65-F5344CB8AC3E}">
        <p14:creationId xmlns:p14="http://schemas.microsoft.com/office/powerpoint/2010/main" val="256699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effectLst>
                  <a:outerShdw blurRad="38100" dist="38100" dir="2700000" algn="tl">
                    <a:srgbClr val="000000">
                      <a:alpha val="43137"/>
                    </a:srgbClr>
                  </a:outerShdw>
                </a:effectLst>
              </a:rPr>
              <a:t> F</a:t>
            </a:r>
            <a:r>
              <a:rPr lang="en-US" dirty="0"/>
              <a:t>FY 2019 Appropriations</a:t>
            </a:r>
          </a:p>
        </p:txBody>
      </p:sp>
      <p:sp>
        <p:nvSpPr>
          <p:cNvPr id="3" name="Content Placeholder 2"/>
          <p:cNvSpPr>
            <a:spLocks noGrp="1"/>
          </p:cNvSpPr>
          <p:nvPr>
            <p:ph idx="1"/>
          </p:nvPr>
        </p:nvSpPr>
        <p:spPr>
          <a:xfrm>
            <a:off x="381000" y="1676400"/>
            <a:ext cx="7333131" cy="4953000"/>
          </a:xfrm>
        </p:spPr>
        <p:txBody>
          <a:bodyPr>
            <a:normAutofit/>
          </a:bodyPr>
          <a:lstStyle/>
          <a:p>
            <a:pPr>
              <a:lnSpc>
                <a:spcPct val="120000"/>
              </a:lnSpc>
            </a:pPr>
            <a:r>
              <a:rPr lang="en-US" sz="2000" dirty="0"/>
              <a:t>HUD operated under a continuing resolution prior to enactment of FFY 2019 Appropriations, allotments were received based on FFY 2018 appropriations during the CR period</a:t>
            </a:r>
          </a:p>
          <a:p>
            <a:pPr>
              <a:lnSpc>
                <a:spcPct val="120000"/>
              </a:lnSpc>
            </a:pPr>
            <a:r>
              <a:rPr lang="en-US" sz="2000" dirty="0"/>
              <a:t>January through May 2019 obligations to PHAs have been made based on that level of funding and individual PHA CY 2018 estimated renewal eligibility amount; disbursements based on projected need</a:t>
            </a:r>
          </a:p>
          <a:p>
            <a:pPr>
              <a:lnSpc>
                <a:spcPct val="120000"/>
              </a:lnSpc>
            </a:pPr>
            <a:r>
              <a:rPr lang="en-US" sz="2000" dirty="0"/>
              <a:t>Public Law 116-6 was enacted February 15, 2019, providing full year appropriations</a:t>
            </a:r>
          </a:p>
          <a:p>
            <a:pPr>
              <a:lnSpc>
                <a:spcPct val="120000"/>
              </a:lnSpc>
            </a:pPr>
            <a:r>
              <a:rPr lang="en-US" sz="2000" dirty="0"/>
              <a:t>HCVP portion included in 2019 implementation notice</a:t>
            </a:r>
          </a:p>
          <a:p>
            <a:pPr>
              <a:lnSpc>
                <a:spcPct val="120000"/>
              </a:lnSpc>
            </a:pPr>
            <a:endParaRPr lang="en-US" sz="2000" dirty="0"/>
          </a:p>
        </p:txBody>
      </p:sp>
      <p:sp>
        <p:nvSpPr>
          <p:cNvPr id="4" name="Slide Number Placeholder 3">
            <a:extLst>
              <a:ext uri="{FF2B5EF4-FFF2-40B4-BE49-F238E27FC236}">
                <a16:creationId xmlns:a16="http://schemas.microsoft.com/office/drawing/2014/main" id="{13B2CC67-6FB7-4265-A43E-23D0C54FE1B5}"/>
              </a:ext>
            </a:extLst>
          </p:cNvPr>
          <p:cNvSpPr>
            <a:spLocks noGrp="1"/>
          </p:cNvSpPr>
          <p:nvPr>
            <p:ph type="sldNum" sz="quarter" idx="12"/>
          </p:nvPr>
        </p:nvSpPr>
        <p:spPr/>
        <p:txBody>
          <a:bodyPr/>
          <a:lstStyle/>
          <a:p>
            <a:fld id="{C8938E3D-0EE2-494B-8369-54BF52ABFDA8}" type="slidenum">
              <a:rPr lang="en-US" smtClean="0"/>
              <a:t>3</a:t>
            </a:fld>
            <a:endParaRPr lang="en-US" dirty="0"/>
          </a:p>
        </p:txBody>
      </p:sp>
    </p:spTree>
    <p:extLst>
      <p:ext uri="{BB962C8B-B14F-4D97-AF65-F5344CB8AC3E}">
        <p14:creationId xmlns:p14="http://schemas.microsoft.com/office/powerpoint/2010/main" val="4725359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t>Administrative Fees</a:t>
            </a:r>
          </a:p>
        </p:txBody>
      </p:sp>
      <p:sp>
        <p:nvSpPr>
          <p:cNvPr id="3" name="Content Placeholder 2"/>
          <p:cNvSpPr>
            <a:spLocks noGrp="1"/>
          </p:cNvSpPr>
          <p:nvPr>
            <p:ph idx="1"/>
          </p:nvPr>
        </p:nvSpPr>
        <p:spPr>
          <a:xfrm>
            <a:off x="425824" y="1371600"/>
            <a:ext cx="7270376" cy="4953000"/>
          </a:xfrm>
        </p:spPr>
        <p:txBody>
          <a:bodyPr>
            <a:normAutofit/>
          </a:bodyPr>
          <a:lstStyle/>
          <a:p>
            <a:r>
              <a:rPr lang="en-US" sz="2000" dirty="0"/>
              <a:t>Special Fees/Set-Aside:</a:t>
            </a:r>
          </a:p>
          <a:p>
            <a:pPr marL="800100" lvl="1"/>
            <a:r>
              <a:rPr lang="en-US" sz="2000" dirty="0"/>
              <a:t>Homeownership (HO):</a:t>
            </a:r>
          </a:p>
          <a:p>
            <a:pPr lvl="2">
              <a:buClr>
                <a:schemeClr val="accent1"/>
              </a:buClr>
            </a:pPr>
            <a:r>
              <a:rPr lang="en-US" sz="2000" dirty="0"/>
              <a:t>$200 for every HO closing reported in PIC for HCV families who have become homeowners through the HCV Homeownership program, MTW Homeownership program and FSS program (HCV only)</a:t>
            </a:r>
          </a:p>
          <a:p>
            <a:pPr lvl="2">
              <a:buClr>
                <a:schemeClr val="accent1"/>
              </a:buClr>
            </a:pPr>
            <a:r>
              <a:rPr lang="en-US" sz="2000" dirty="0"/>
              <a:t>HUD will also fund a one-time $500 special fee for each newly created Homeownership Program at any PHA in CY 2019</a:t>
            </a:r>
          </a:p>
          <a:p>
            <a:pPr lvl="2">
              <a:buClr>
                <a:schemeClr val="accent1"/>
              </a:buClr>
            </a:pPr>
            <a:r>
              <a:rPr lang="en-US" sz="2000" dirty="0"/>
              <a:t>HUD will calculate  and disburse, based on PIC reporting - no PHA application required</a:t>
            </a:r>
          </a:p>
          <a:p>
            <a:endParaRPr lang="en-US" sz="2000" dirty="0"/>
          </a:p>
        </p:txBody>
      </p:sp>
      <p:sp>
        <p:nvSpPr>
          <p:cNvPr id="4" name="Slide Number Placeholder 3">
            <a:extLst>
              <a:ext uri="{FF2B5EF4-FFF2-40B4-BE49-F238E27FC236}">
                <a16:creationId xmlns:a16="http://schemas.microsoft.com/office/drawing/2014/main" id="{737C52BC-9F64-430C-B987-3E2642676090}"/>
              </a:ext>
            </a:extLst>
          </p:cNvPr>
          <p:cNvSpPr>
            <a:spLocks noGrp="1"/>
          </p:cNvSpPr>
          <p:nvPr>
            <p:ph type="sldNum" sz="quarter" idx="12"/>
          </p:nvPr>
        </p:nvSpPr>
        <p:spPr/>
        <p:txBody>
          <a:bodyPr/>
          <a:lstStyle/>
          <a:p>
            <a:fld id="{C8938E3D-0EE2-494B-8369-54BF52ABFDA8}" type="slidenum">
              <a:rPr lang="en-US" smtClean="0"/>
              <a:t>30</a:t>
            </a:fld>
            <a:endParaRPr lang="en-US" dirty="0"/>
          </a:p>
        </p:txBody>
      </p:sp>
    </p:spTree>
    <p:extLst>
      <p:ext uri="{BB962C8B-B14F-4D97-AF65-F5344CB8AC3E}">
        <p14:creationId xmlns:p14="http://schemas.microsoft.com/office/powerpoint/2010/main" val="13348039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Fees</a:t>
            </a:r>
          </a:p>
        </p:txBody>
      </p:sp>
      <p:sp>
        <p:nvSpPr>
          <p:cNvPr id="3" name="Content Placeholder 2"/>
          <p:cNvSpPr>
            <a:spLocks noGrp="1"/>
          </p:cNvSpPr>
          <p:nvPr>
            <p:ph idx="1"/>
          </p:nvPr>
        </p:nvSpPr>
        <p:spPr>
          <a:xfrm>
            <a:off x="152400" y="1447800"/>
            <a:ext cx="8229600" cy="4724400"/>
          </a:xfrm>
        </p:spPr>
        <p:txBody>
          <a:bodyPr>
            <a:noAutofit/>
          </a:bodyPr>
          <a:lstStyle/>
          <a:p>
            <a:r>
              <a:rPr lang="en-US" sz="2050" dirty="0"/>
              <a:t>Special Fees/Set-Aside:</a:t>
            </a:r>
          </a:p>
          <a:p>
            <a:pPr lvl="1"/>
            <a:r>
              <a:rPr lang="en-US" sz="2050" dirty="0"/>
              <a:t>MF Housing Conversions:</a:t>
            </a:r>
          </a:p>
          <a:p>
            <a:pPr lvl="2">
              <a:buClr>
                <a:schemeClr val="accent1"/>
              </a:buClr>
            </a:pPr>
            <a:r>
              <a:rPr lang="en-US" sz="2000" dirty="0"/>
              <a:t>$200 for each unit occupied on the date of the eligibility event </a:t>
            </a:r>
          </a:p>
          <a:p>
            <a:pPr lvl="2">
              <a:buClr>
                <a:schemeClr val="accent1"/>
              </a:buClr>
            </a:pPr>
            <a:r>
              <a:rPr lang="en-US" sz="2000" dirty="0"/>
              <a:t>HUD will calculate – no separate PHA application required for fees</a:t>
            </a:r>
          </a:p>
          <a:p>
            <a:pPr lvl="1"/>
            <a:r>
              <a:rPr lang="en-US" sz="2050" dirty="0"/>
              <a:t>Special Portability Fees:</a:t>
            </a:r>
          </a:p>
          <a:p>
            <a:pPr lvl="2">
              <a:buClr>
                <a:schemeClr val="accent1"/>
              </a:buClr>
            </a:pPr>
            <a:r>
              <a:rPr lang="en-US" sz="1800" dirty="0"/>
              <a:t>PHAs administering port-in vouchers which equal 20% or more of the PHA’s total leased vouchers as of December 31, 2018</a:t>
            </a:r>
          </a:p>
          <a:p>
            <a:pPr lvl="2">
              <a:buClr>
                <a:schemeClr val="accent1"/>
              </a:buClr>
            </a:pPr>
            <a:r>
              <a:rPr lang="en-US" sz="1800" dirty="0"/>
              <a:t>Funding: 15% of PHA’s Column A fee rate for each eligible port-in voucher for 12 months</a:t>
            </a:r>
          </a:p>
          <a:p>
            <a:pPr lvl="2">
              <a:buClr>
                <a:schemeClr val="accent1"/>
              </a:buClr>
            </a:pPr>
            <a:r>
              <a:rPr lang="en-US" sz="1800" dirty="0"/>
              <a:t>HUD will calculate and disburse, based on portability data in PIC and leased data from VMS; no PHA application required</a:t>
            </a:r>
          </a:p>
        </p:txBody>
      </p:sp>
      <p:sp>
        <p:nvSpPr>
          <p:cNvPr id="4" name="Slide Number Placeholder 3">
            <a:extLst>
              <a:ext uri="{FF2B5EF4-FFF2-40B4-BE49-F238E27FC236}">
                <a16:creationId xmlns:a16="http://schemas.microsoft.com/office/drawing/2014/main" id="{459C3C82-6E2F-45CE-994F-0C6A3D5BF8EC}"/>
              </a:ext>
            </a:extLst>
          </p:cNvPr>
          <p:cNvSpPr>
            <a:spLocks noGrp="1"/>
          </p:cNvSpPr>
          <p:nvPr>
            <p:ph type="sldNum" sz="quarter" idx="12"/>
          </p:nvPr>
        </p:nvSpPr>
        <p:spPr/>
        <p:txBody>
          <a:bodyPr/>
          <a:lstStyle/>
          <a:p>
            <a:fld id="{C8938E3D-0EE2-494B-8369-54BF52ABFDA8}" type="slidenum">
              <a:rPr lang="en-US" smtClean="0"/>
              <a:t>31</a:t>
            </a:fld>
            <a:endParaRPr lang="en-US" dirty="0"/>
          </a:p>
        </p:txBody>
      </p:sp>
    </p:spTree>
    <p:extLst>
      <p:ext uri="{BB962C8B-B14F-4D97-AF65-F5344CB8AC3E}">
        <p14:creationId xmlns:p14="http://schemas.microsoft.com/office/powerpoint/2010/main" val="33042370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Fees</a:t>
            </a:r>
          </a:p>
        </p:txBody>
      </p:sp>
      <p:sp>
        <p:nvSpPr>
          <p:cNvPr id="3" name="Content Placeholder 2"/>
          <p:cNvSpPr>
            <a:spLocks noGrp="1"/>
          </p:cNvSpPr>
          <p:nvPr>
            <p:ph idx="1"/>
          </p:nvPr>
        </p:nvSpPr>
        <p:spPr>
          <a:xfrm>
            <a:off x="304800" y="1600200"/>
            <a:ext cx="6652513" cy="4441163"/>
          </a:xfrm>
        </p:spPr>
        <p:txBody>
          <a:bodyPr>
            <a:normAutofit fontScale="92500" lnSpcReduction="10000"/>
          </a:bodyPr>
          <a:lstStyle/>
          <a:p>
            <a:r>
              <a:rPr lang="en-US" sz="2000" dirty="0"/>
              <a:t>Special Fees/Set-Aside:</a:t>
            </a:r>
          </a:p>
          <a:p>
            <a:r>
              <a:rPr lang="en-US" sz="2000" dirty="0"/>
              <a:t>Special Fees for audit costs for declaring major HCV programs per PIH Notice 2015-16 and for HCV voluntary transfers per PIH Notice 2018-12</a:t>
            </a:r>
          </a:p>
          <a:p>
            <a:r>
              <a:rPr lang="en-US" sz="2000" dirty="0"/>
              <a:t>All special fees Needed for Administration of Section 8 Tenant-Based Rental Assistance Program:</a:t>
            </a:r>
          </a:p>
          <a:p>
            <a:pPr lvl="1"/>
            <a:r>
              <a:rPr lang="en-US" dirty="0"/>
              <a:t>PHAs experiencing increased administrative expenses, including as a result of administration of tenant protection rental assistance, disaster related vouchers, HUD-VASH vouchers, and other special purpose incremental vouchers can request special fees</a:t>
            </a:r>
          </a:p>
          <a:p>
            <a:pPr lvl="1"/>
            <a:r>
              <a:rPr lang="en-US" dirty="0"/>
              <a:t>separate guidance for submitting special fee requests will be provided to PHAs via email notification at a later date, to include deadlines for submissions</a:t>
            </a:r>
          </a:p>
          <a:p>
            <a:pPr lvl="1"/>
            <a:r>
              <a:rPr lang="en-US" dirty="0"/>
              <a:t>The Department reserves the right to fund one, some, or all the categories </a:t>
            </a:r>
            <a:r>
              <a:rPr lang="en-US" b="1" dirty="0"/>
              <a:t> </a:t>
            </a:r>
            <a:endParaRPr lang="en-US" dirty="0"/>
          </a:p>
          <a:p>
            <a:pPr lvl="1"/>
            <a:endParaRPr lang="en-US" dirty="0"/>
          </a:p>
          <a:p>
            <a:pPr lvl="1"/>
            <a:endParaRPr lang="en-US" sz="4000" dirty="0"/>
          </a:p>
          <a:p>
            <a:endParaRPr lang="en-US" dirty="0"/>
          </a:p>
        </p:txBody>
      </p:sp>
      <p:sp>
        <p:nvSpPr>
          <p:cNvPr id="4" name="Slide Number Placeholder 3">
            <a:extLst>
              <a:ext uri="{FF2B5EF4-FFF2-40B4-BE49-F238E27FC236}">
                <a16:creationId xmlns:a16="http://schemas.microsoft.com/office/drawing/2014/main" id="{2112AD05-2715-426D-8C6F-09297DBFC52A}"/>
              </a:ext>
            </a:extLst>
          </p:cNvPr>
          <p:cNvSpPr>
            <a:spLocks noGrp="1"/>
          </p:cNvSpPr>
          <p:nvPr>
            <p:ph type="sldNum" sz="quarter" idx="12"/>
          </p:nvPr>
        </p:nvSpPr>
        <p:spPr/>
        <p:txBody>
          <a:bodyPr/>
          <a:lstStyle/>
          <a:p>
            <a:fld id="{C8938E3D-0EE2-494B-8369-54BF52ABFDA8}" type="slidenum">
              <a:rPr lang="en-US" smtClean="0"/>
              <a:t>32</a:t>
            </a:fld>
            <a:endParaRPr lang="en-US" dirty="0"/>
          </a:p>
        </p:txBody>
      </p:sp>
    </p:spTree>
    <p:extLst>
      <p:ext uri="{BB962C8B-B14F-4D97-AF65-F5344CB8AC3E}">
        <p14:creationId xmlns:p14="http://schemas.microsoft.com/office/powerpoint/2010/main" val="38951635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Tenant Protection Vouchers</a:t>
            </a:r>
          </a:p>
        </p:txBody>
      </p:sp>
      <p:sp>
        <p:nvSpPr>
          <p:cNvPr id="3" name="Content Placeholder 2"/>
          <p:cNvSpPr>
            <a:spLocks noGrp="1"/>
          </p:cNvSpPr>
          <p:nvPr>
            <p:ph idx="1"/>
          </p:nvPr>
        </p:nvSpPr>
        <p:spPr>
          <a:xfrm>
            <a:off x="457200" y="1676400"/>
            <a:ext cx="6705600" cy="4800600"/>
          </a:xfrm>
        </p:spPr>
        <p:txBody>
          <a:bodyPr>
            <a:normAutofit fontScale="92500" lnSpcReduction="20000"/>
          </a:bodyPr>
          <a:lstStyle/>
          <a:p>
            <a:r>
              <a:rPr lang="en-US" sz="2200" dirty="0"/>
              <a:t>$85,000,000 appropriated</a:t>
            </a:r>
          </a:p>
          <a:p>
            <a:r>
              <a:rPr lang="en-US" sz="2200" dirty="0"/>
              <a:t>TPVs are provided to protect HUD-assisted families from hardship as the result of a variety of actions that occur in HUD’s Public Housing (Low-Rent) and Multifamily Housing portfolios</a:t>
            </a:r>
          </a:p>
          <a:p>
            <a:r>
              <a:rPr lang="en-US" sz="2200" dirty="0"/>
              <a:t>In many cases TPVs mitigate the loss of HUD-assisted housing units in the community because these TPVs become part of the PHA’s HCV program and may be reissued to families on the PHA’s waiting list upon turnover. </a:t>
            </a:r>
          </a:p>
          <a:p>
            <a:r>
              <a:rPr lang="en-US" sz="2200" dirty="0"/>
              <a:t>For additional programmatic and policy guidance related to TPVs, please refer to Section 6 of the 2018 Implementation Notice, PIH Notice 2018-09, </a:t>
            </a:r>
            <a:r>
              <a:rPr lang="en-US" sz="2200" i="1" dirty="0"/>
              <a:t>Implementation of the Federal Fiscal Year (FFY) 2018 Funding Provisions for the Housing Choice Voucher Program</a:t>
            </a:r>
            <a:r>
              <a:rPr lang="en-US" sz="2200" dirty="0"/>
              <a:t>. </a:t>
            </a:r>
          </a:p>
          <a:p>
            <a:endParaRPr lang="en-US" sz="4200" dirty="0"/>
          </a:p>
          <a:p>
            <a:pPr lvl="1"/>
            <a:endParaRPr lang="en-US" dirty="0"/>
          </a:p>
          <a:p>
            <a:endParaRPr lang="en-US" dirty="0"/>
          </a:p>
        </p:txBody>
      </p:sp>
      <p:sp>
        <p:nvSpPr>
          <p:cNvPr id="4" name="Slide Number Placeholder 3">
            <a:extLst>
              <a:ext uri="{FF2B5EF4-FFF2-40B4-BE49-F238E27FC236}">
                <a16:creationId xmlns:a16="http://schemas.microsoft.com/office/drawing/2014/main" id="{2C319033-94EF-4E16-BDBE-34FCEF4D3BE6}"/>
              </a:ext>
            </a:extLst>
          </p:cNvPr>
          <p:cNvSpPr>
            <a:spLocks noGrp="1"/>
          </p:cNvSpPr>
          <p:nvPr>
            <p:ph type="sldNum" sz="quarter" idx="12"/>
          </p:nvPr>
        </p:nvSpPr>
        <p:spPr/>
        <p:txBody>
          <a:bodyPr/>
          <a:lstStyle/>
          <a:p>
            <a:fld id="{C8938E3D-0EE2-494B-8369-54BF52ABFDA8}" type="slidenum">
              <a:rPr lang="en-US" smtClean="0"/>
              <a:t>33</a:t>
            </a:fld>
            <a:endParaRPr lang="en-US" dirty="0"/>
          </a:p>
        </p:txBody>
      </p:sp>
    </p:spTree>
    <p:extLst>
      <p:ext uri="{BB962C8B-B14F-4D97-AF65-F5344CB8AC3E}">
        <p14:creationId xmlns:p14="http://schemas.microsoft.com/office/powerpoint/2010/main" val="25640797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Tenant Protection Vouchers</a:t>
            </a:r>
          </a:p>
        </p:txBody>
      </p:sp>
      <p:sp>
        <p:nvSpPr>
          <p:cNvPr id="3" name="Content Placeholder 2"/>
          <p:cNvSpPr>
            <a:spLocks noGrp="1"/>
          </p:cNvSpPr>
          <p:nvPr>
            <p:ph idx="1"/>
          </p:nvPr>
        </p:nvSpPr>
        <p:spPr>
          <a:xfrm>
            <a:off x="457200" y="1676400"/>
            <a:ext cx="6934200" cy="4800600"/>
          </a:xfrm>
        </p:spPr>
        <p:txBody>
          <a:bodyPr>
            <a:normAutofit fontScale="92500" lnSpcReduction="10000"/>
          </a:bodyPr>
          <a:lstStyle/>
          <a:p>
            <a:r>
              <a:rPr lang="en-US" sz="2000" dirty="0"/>
              <a:t>NEW POLICY -  Vacant Units</a:t>
            </a:r>
          </a:p>
          <a:p>
            <a:pPr lvl="1"/>
            <a:r>
              <a:rPr lang="en-US" dirty="0"/>
              <a:t>In addition to providing replacement vouchers for occupied units, per PIH Notice 2018-09, HUD will also provide replacement TPVs for vacant units that were occupied within the previous 24 months. The examples below explain how this policy will work: </a:t>
            </a:r>
          </a:p>
          <a:p>
            <a:pPr lvl="2"/>
            <a:r>
              <a:rPr lang="en-US" b="1" i="1" dirty="0"/>
              <a:t>For Public Housing actions - </a:t>
            </a:r>
            <a:r>
              <a:rPr lang="en-US" dirty="0"/>
              <a:t>vacant units occupied within the previous 24 months from the time of the SAC or Choice Neighborhoods Initiative approval.  Example: on February 1, 2019, PHA A was approved for demolition/disposition of 25 public housing units.  5 of those units were last occupied on February 1, 2017.  Remaining units continue to be occupied.  Replacement TPV funding may be provided for all 25 units (vacant and occupied) because the 5 vacant units were last occupied less than 24 months from the SAC approval. </a:t>
            </a:r>
          </a:p>
          <a:p>
            <a:pPr lvl="2"/>
            <a:r>
              <a:rPr lang="en-US" b="1" i="1" dirty="0"/>
              <a:t>For Multifamily Housing actions – </a:t>
            </a:r>
            <a:r>
              <a:rPr lang="en-US" dirty="0"/>
              <a:t>vacant units occupied within the previous 24 months from the eligibility event.  Example: on February 1, 2019, the prepayment of a section 236 mortgage in property A triggered eligibility for TPVs.  Of 25 units in property A, 5 were last occupied on February 1, 2017.  The remainder of the units continue to be occupied.  Replacement TPV funding may be provided for all 25 units (vacant and occupied) because the 5 vacant units were last occupied less than 24 months from the eligibility event. </a:t>
            </a:r>
          </a:p>
          <a:p>
            <a:pPr lvl="2"/>
            <a:endParaRPr lang="en-US" dirty="0"/>
          </a:p>
          <a:p>
            <a:pPr lvl="1"/>
            <a:endParaRPr lang="en-US" sz="1800" dirty="0"/>
          </a:p>
        </p:txBody>
      </p:sp>
      <p:sp>
        <p:nvSpPr>
          <p:cNvPr id="4" name="Slide Number Placeholder 3">
            <a:extLst>
              <a:ext uri="{FF2B5EF4-FFF2-40B4-BE49-F238E27FC236}">
                <a16:creationId xmlns:a16="http://schemas.microsoft.com/office/drawing/2014/main" id="{216BBD19-C11B-494C-AF55-DA35B184892F}"/>
              </a:ext>
            </a:extLst>
          </p:cNvPr>
          <p:cNvSpPr>
            <a:spLocks noGrp="1"/>
          </p:cNvSpPr>
          <p:nvPr>
            <p:ph type="sldNum" sz="quarter" idx="12"/>
          </p:nvPr>
        </p:nvSpPr>
        <p:spPr/>
        <p:txBody>
          <a:bodyPr/>
          <a:lstStyle/>
          <a:p>
            <a:fld id="{C8938E3D-0EE2-494B-8369-54BF52ABFDA8}" type="slidenum">
              <a:rPr lang="en-US" smtClean="0"/>
              <a:t>34</a:t>
            </a:fld>
            <a:endParaRPr lang="en-US" dirty="0"/>
          </a:p>
        </p:txBody>
      </p:sp>
    </p:spTree>
    <p:extLst>
      <p:ext uri="{BB962C8B-B14F-4D97-AF65-F5344CB8AC3E}">
        <p14:creationId xmlns:p14="http://schemas.microsoft.com/office/powerpoint/2010/main" val="33606790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VASH Funding</a:t>
            </a:r>
          </a:p>
        </p:txBody>
      </p:sp>
      <p:sp>
        <p:nvSpPr>
          <p:cNvPr id="3" name="Content Placeholder 2"/>
          <p:cNvSpPr>
            <a:spLocks noGrp="1"/>
          </p:cNvSpPr>
          <p:nvPr>
            <p:ph idx="1"/>
          </p:nvPr>
        </p:nvSpPr>
        <p:spPr>
          <a:xfrm>
            <a:off x="304800" y="1676400"/>
            <a:ext cx="6652513" cy="4364963"/>
          </a:xfrm>
        </p:spPr>
        <p:txBody>
          <a:bodyPr>
            <a:normAutofit/>
          </a:bodyPr>
          <a:lstStyle/>
          <a:p>
            <a:r>
              <a:rPr lang="en-US" sz="2000" dirty="0"/>
              <a:t>Veterans Affairs Supportive Housing</a:t>
            </a:r>
          </a:p>
          <a:p>
            <a:pPr lvl="1"/>
            <a:r>
              <a:rPr lang="en-US" sz="2000" dirty="0"/>
              <a:t>$40,000,000</a:t>
            </a:r>
          </a:p>
          <a:p>
            <a:pPr lvl="1"/>
            <a:r>
              <a:rPr lang="en-US" sz="2000" dirty="0"/>
              <a:t>Awarded based on geographic need </a:t>
            </a:r>
          </a:p>
          <a:p>
            <a:pPr lvl="1"/>
            <a:r>
              <a:rPr lang="en-US" sz="2000" dirty="0"/>
              <a:t>HUD will issue comprehensive guidance for this competition at a later date</a:t>
            </a:r>
          </a:p>
          <a:p>
            <a:pPr lvl="1"/>
            <a:endParaRPr lang="en-US" dirty="0"/>
          </a:p>
        </p:txBody>
      </p:sp>
      <p:sp>
        <p:nvSpPr>
          <p:cNvPr id="4" name="Slide Number Placeholder 3">
            <a:extLst>
              <a:ext uri="{FF2B5EF4-FFF2-40B4-BE49-F238E27FC236}">
                <a16:creationId xmlns:a16="http://schemas.microsoft.com/office/drawing/2014/main" id="{1DF95371-A680-4FAD-99FB-D2DF1125EEA7}"/>
              </a:ext>
            </a:extLst>
          </p:cNvPr>
          <p:cNvSpPr>
            <a:spLocks noGrp="1"/>
          </p:cNvSpPr>
          <p:nvPr>
            <p:ph type="sldNum" sz="quarter" idx="12"/>
          </p:nvPr>
        </p:nvSpPr>
        <p:spPr/>
        <p:txBody>
          <a:bodyPr/>
          <a:lstStyle/>
          <a:p>
            <a:fld id="{C8938E3D-0EE2-494B-8369-54BF52ABFDA8}" type="slidenum">
              <a:rPr lang="en-US" smtClean="0"/>
              <a:t>35</a:t>
            </a:fld>
            <a:endParaRPr lang="en-US" dirty="0"/>
          </a:p>
        </p:txBody>
      </p:sp>
    </p:spTree>
    <p:extLst>
      <p:ext uri="{BB962C8B-B14F-4D97-AF65-F5344CB8AC3E}">
        <p14:creationId xmlns:p14="http://schemas.microsoft.com/office/powerpoint/2010/main" val="29765054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Tribal HUD-VASH Renewals</a:t>
            </a:r>
          </a:p>
        </p:txBody>
      </p:sp>
      <p:sp>
        <p:nvSpPr>
          <p:cNvPr id="3" name="Content Placeholder 2"/>
          <p:cNvSpPr>
            <a:spLocks noGrp="1"/>
          </p:cNvSpPr>
          <p:nvPr>
            <p:ph idx="1"/>
          </p:nvPr>
        </p:nvSpPr>
        <p:spPr>
          <a:xfrm>
            <a:off x="587186" y="1676400"/>
            <a:ext cx="6347714" cy="3880773"/>
          </a:xfrm>
        </p:spPr>
        <p:txBody>
          <a:bodyPr>
            <a:normAutofit/>
          </a:bodyPr>
          <a:lstStyle/>
          <a:p>
            <a:r>
              <a:rPr lang="en-US" sz="2000" dirty="0"/>
              <a:t>The 2019 Act provides $4,000,000 for rental assistance and associated admin fees to serve Native American Veterans that are homeless or at-risk of homelessness living on or near a reservation or other Indian areas</a:t>
            </a:r>
          </a:p>
          <a:p>
            <a:r>
              <a:rPr lang="en-US" sz="2000" dirty="0"/>
              <a:t>Any amounts remaining after renewals may be used for new grants under this program</a:t>
            </a:r>
          </a:p>
          <a:p>
            <a:r>
              <a:rPr lang="en-US" sz="2000" dirty="0"/>
              <a:t>For further guidance from the Office of Native American Programs will be provided at a later date</a:t>
            </a:r>
          </a:p>
          <a:p>
            <a:pPr lvl="1"/>
            <a:endParaRPr lang="en-US" sz="2000" dirty="0"/>
          </a:p>
        </p:txBody>
      </p:sp>
      <p:sp>
        <p:nvSpPr>
          <p:cNvPr id="4" name="Slide Number Placeholder 3">
            <a:extLst>
              <a:ext uri="{FF2B5EF4-FFF2-40B4-BE49-F238E27FC236}">
                <a16:creationId xmlns:a16="http://schemas.microsoft.com/office/drawing/2014/main" id="{7666B934-BE84-4741-B07C-92A93399552E}"/>
              </a:ext>
            </a:extLst>
          </p:cNvPr>
          <p:cNvSpPr>
            <a:spLocks noGrp="1"/>
          </p:cNvSpPr>
          <p:nvPr>
            <p:ph type="sldNum" sz="quarter" idx="12"/>
          </p:nvPr>
        </p:nvSpPr>
        <p:spPr/>
        <p:txBody>
          <a:bodyPr/>
          <a:lstStyle/>
          <a:p>
            <a:fld id="{C8938E3D-0EE2-494B-8369-54BF52ABFDA8}" type="slidenum">
              <a:rPr lang="en-US" smtClean="0"/>
              <a:t>36</a:t>
            </a:fld>
            <a:endParaRPr lang="en-US" dirty="0"/>
          </a:p>
        </p:txBody>
      </p:sp>
    </p:spTree>
    <p:extLst>
      <p:ext uri="{BB962C8B-B14F-4D97-AF65-F5344CB8AC3E}">
        <p14:creationId xmlns:p14="http://schemas.microsoft.com/office/powerpoint/2010/main" val="978904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Mainstream Program</a:t>
            </a:r>
          </a:p>
        </p:txBody>
      </p:sp>
      <p:sp>
        <p:nvSpPr>
          <p:cNvPr id="3" name="Content Placeholder 2"/>
          <p:cNvSpPr>
            <a:spLocks noGrp="1"/>
          </p:cNvSpPr>
          <p:nvPr>
            <p:ph idx="1"/>
          </p:nvPr>
        </p:nvSpPr>
        <p:spPr>
          <a:xfrm>
            <a:off x="152400" y="1521686"/>
            <a:ext cx="7620000" cy="5183914"/>
          </a:xfrm>
        </p:spPr>
        <p:txBody>
          <a:bodyPr>
            <a:noAutofit/>
          </a:bodyPr>
          <a:lstStyle/>
          <a:p>
            <a:pPr lvl="1"/>
            <a:r>
              <a:rPr lang="en-US" sz="2000" dirty="0"/>
              <a:t>The 2019 Act provides $225,000,000 for Mainstream</a:t>
            </a:r>
          </a:p>
          <a:p>
            <a:pPr lvl="1"/>
            <a:r>
              <a:rPr lang="en-US" sz="2000" dirty="0"/>
              <a:t>Mainstream voucher renewals will be based on validated Mainstream Program leasing and HAP expenses as reported in VMS for CY 2018, in the same manner as other vouchers, but in a separate renewal action</a:t>
            </a:r>
          </a:p>
          <a:p>
            <a:pPr lvl="1"/>
            <a:r>
              <a:rPr lang="en-US" sz="2000" dirty="0"/>
              <a:t>Administrative fees will be based on leasing as of the first of each month and will be prorated at the same level as fees for other vouchers</a:t>
            </a:r>
          </a:p>
          <a:p>
            <a:pPr lvl="1"/>
            <a:r>
              <a:rPr lang="en-US" sz="2000" dirty="0"/>
              <a:t>The 2019 Act also provides that any funds remaining available after funding renewals and administrative expenses shall be available for incremental tenant-based assistance.</a:t>
            </a:r>
          </a:p>
          <a:p>
            <a:pPr lvl="1"/>
            <a:r>
              <a:rPr lang="en-US" sz="2000" dirty="0"/>
              <a:t>HUD plan to award a portion of the funding made available through the 2018 and 2019 Appropriations Acts through a NOFA that will be published later this year</a:t>
            </a:r>
          </a:p>
        </p:txBody>
      </p:sp>
      <p:sp>
        <p:nvSpPr>
          <p:cNvPr id="4" name="Slide Number Placeholder 3">
            <a:extLst>
              <a:ext uri="{FF2B5EF4-FFF2-40B4-BE49-F238E27FC236}">
                <a16:creationId xmlns:a16="http://schemas.microsoft.com/office/drawing/2014/main" id="{63585CAA-B4DE-4D66-9960-3A6E747567A1}"/>
              </a:ext>
            </a:extLst>
          </p:cNvPr>
          <p:cNvSpPr>
            <a:spLocks noGrp="1"/>
          </p:cNvSpPr>
          <p:nvPr>
            <p:ph type="sldNum" sz="quarter" idx="12"/>
          </p:nvPr>
        </p:nvSpPr>
        <p:spPr/>
        <p:txBody>
          <a:bodyPr/>
          <a:lstStyle/>
          <a:p>
            <a:fld id="{C8938E3D-0EE2-494B-8369-54BF52ABFDA8}" type="slidenum">
              <a:rPr lang="en-US" smtClean="0"/>
              <a:t>37</a:t>
            </a:fld>
            <a:endParaRPr lang="en-US" dirty="0"/>
          </a:p>
        </p:txBody>
      </p:sp>
    </p:spTree>
    <p:extLst>
      <p:ext uri="{BB962C8B-B14F-4D97-AF65-F5344CB8AC3E}">
        <p14:creationId xmlns:p14="http://schemas.microsoft.com/office/powerpoint/2010/main" val="17280558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Family Unification Program (FUP)</a:t>
            </a:r>
          </a:p>
        </p:txBody>
      </p:sp>
      <p:sp>
        <p:nvSpPr>
          <p:cNvPr id="3" name="Content Placeholder 2"/>
          <p:cNvSpPr>
            <a:spLocks noGrp="1"/>
          </p:cNvSpPr>
          <p:nvPr>
            <p:ph idx="1"/>
          </p:nvPr>
        </p:nvSpPr>
        <p:spPr>
          <a:xfrm>
            <a:off x="152400" y="2057401"/>
            <a:ext cx="7467600" cy="3886200"/>
          </a:xfrm>
        </p:spPr>
        <p:txBody>
          <a:bodyPr>
            <a:noAutofit/>
          </a:bodyPr>
          <a:lstStyle/>
          <a:p>
            <a:pPr lvl="1"/>
            <a:r>
              <a:rPr lang="en-US" sz="2000" dirty="0"/>
              <a:t>The 2019 Act provides $20,000,000 for new incremental FUP</a:t>
            </a:r>
          </a:p>
          <a:p>
            <a:pPr lvl="1"/>
            <a:r>
              <a:rPr lang="en-US" sz="2000" dirty="0"/>
              <a:t>The 2019 Act also provides that any PHA administering voucher assistance appropriated in a prior Act under FUP that determine that it no longer has an identified need for such assistance upon turn-over, shall notify the Secretary, and the Secretary shall recapture such assistance from the agency and reallocate it to any other PHA(s) based on need for FUP voucher assistance</a:t>
            </a:r>
          </a:p>
          <a:p>
            <a:pPr lvl="1"/>
            <a:r>
              <a:rPr lang="en-US" sz="2000" dirty="0"/>
              <a:t>HUD will implement this provision through guidance in a NOFA that will be provided at a later date.</a:t>
            </a:r>
          </a:p>
        </p:txBody>
      </p:sp>
      <p:sp>
        <p:nvSpPr>
          <p:cNvPr id="4" name="Slide Number Placeholder 3">
            <a:extLst>
              <a:ext uri="{FF2B5EF4-FFF2-40B4-BE49-F238E27FC236}">
                <a16:creationId xmlns:a16="http://schemas.microsoft.com/office/drawing/2014/main" id="{C201FB80-F1E6-4111-9694-3A0DC4FABB8D}"/>
              </a:ext>
            </a:extLst>
          </p:cNvPr>
          <p:cNvSpPr>
            <a:spLocks noGrp="1"/>
          </p:cNvSpPr>
          <p:nvPr>
            <p:ph type="sldNum" sz="quarter" idx="12"/>
          </p:nvPr>
        </p:nvSpPr>
        <p:spPr/>
        <p:txBody>
          <a:bodyPr/>
          <a:lstStyle/>
          <a:p>
            <a:fld id="{C8938E3D-0EE2-494B-8369-54BF52ABFDA8}" type="slidenum">
              <a:rPr lang="en-US" smtClean="0"/>
              <a:t>38</a:t>
            </a:fld>
            <a:endParaRPr lang="en-US" dirty="0"/>
          </a:p>
        </p:txBody>
      </p:sp>
    </p:spTree>
    <p:extLst>
      <p:ext uri="{BB962C8B-B14F-4D97-AF65-F5344CB8AC3E}">
        <p14:creationId xmlns:p14="http://schemas.microsoft.com/office/powerpoint/2010/main" val="1618574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DA70E-552D-4D4E-8E4D-526F3A10A7D5}"/>
              </a:ext>
            </a:extLst>
          </p:cNvPr>
          <p:cNvSpPr>
            <a:spLocks noGrp="1"/>
          </p:cNvSpPr>
          <p:nvPr>
            <p:ph type="title"/>
          </p:nvPr>
        </p:nvSpPr>
        <p:spPr/>
        <p:txBody>
          <a:bodyPr/>
          <a:lstStyle/>
          <a:p>
            <a:r>
              <a:rPr lang="en-US" dirty="0"/>
              <a:t>Mobility Demonstration</a:t>
            </a:r>
          </a:p>
        </p:txBody>
      </p:sp>
      <p:sp>
        <p:nvSpPr>
          <p:cNvPr id="3" name="Content Placeholder 2">
            <a:extLst>
              <a:ext uri="{FF2B5EF4-FFF2-40B4-BE49-F238E27FC236}">
                <a16:creationId xmlns:a16="http://schemas.microsoft.com/office/drawing/2014/main" id="{02E3E99D-99C7-4B9F-BD0B-3A731CFFAF50}"/>
              </a:ext>
            </a:extLst>
          </p:cNvPr>
          <p:cNvSpPr>
            <a:spLocks noGrp="1"/>
          </p:cNvSpPr>
          <p:nvPr>
            <p:ph idx="1"/>
          </p:nvPr>
        </p:nvSpPr>
        <p:spPr>
          <a:xfrm>
            <a:off x="609599" y="1676400"/>
            <a:ext cx="6347714" cy="4364963"/>
          </a:xfrm>
        </p:spPr>
        <p:txBody>
          <a:bodyPr>
            <a:normAutofit/>
          </a:bodyPr>
          <a:lstStyle/>
          <a:p>
            <a:r>
              <a:rPr lang="en-US" dirty="0"/>
              <a:t>The 2019 Act provides $25,000,000 for a mobility demonstration.  </a:t>
            </a:r>
          </a:p>
          <a:p>
            <a:pPr marL="0" indent="0">
              <a:buNone/>
            </a:pPr>
            <a:endParaRPr lang="en-US" dirty="0"/>
          </a:p>
          <a:p>
            <a:r>
              <a:rPr lang="en-US" dirty="0"/>
              <a:t>The purpose of the demonstration is to enable PHAs to administer HCV assistance in a manner designed to encourage families with children to move to lower poverty areas and expand access to opportunity areas.</a:t>
            </a:r>
          </a:p>
          <a:p>
            <a:pPr marL="0" indent="0">
              <a:buNone/>
            </a:pPr>
            <a:endParaRPr lang="en-US" dirty="0"/>
          </a:p>
          <a:p>
            <a:r>
              <a:rPr lang="en-US" dirty="0"/>
              <a:t>The Department will publish a separate Federal Register notice to implement the mobility demonstration and announce the competition for funding. </a:t>
            </a:r>
          </a:p>
        </p:txBody>
      </p:sp>
      <p:sp>
        <p:nvSpPr>
          <p:cNvPr id="4" name="Slide Number Placeholder 3">
            <a:extLst>
              <a:ext uri="{FF2B5EF4-FFF2-40B4-BE49-F238E27FC236}">
                <a16:creationId xmlns:a16="http://schemas.microsoft.com/office/drawing/2014/main" id="{B50BAD30-0643-4517-88D0-CC583972FDA7}"/>
              </a:ext>
            </a:extLst>
          </p:cNvPr>
          <p:cNvSpPr>
            <a:spLocks noGrp="1"/>
          </p:cNvSpPr>
          <p:nvPr>
            <p:ph type="sldNum" sz="quarter" idx="12"/>
          </p:nvPr>
        </p:nvSpPr>
        <p:spPr/>
        <p:txBody>
          <a:bodyPr/>
          <a:lstStyle/>
          <a:p>
            <a:fld id="{C8938E3D-0EE2-494B-8369-54BF52ABFDA8}" type="slidenum">
              <a:rPr lang="en-US" smtClean="0"/>
              <a:t>39</a:t>
            </a:fld>
            <a:endParaRPr lang="en-US" dirty="0"/>
          </a:p>
        </p:txBody>
      </p:sp>
    </p:spTree>
    <p:extLst>
      <p:ext uri="{BB962C8B-B14F-4D97-AF65-F5344CB8AC3E}">
        <p14:creationId xmlns:p14="http://schemas.microsoft.com/office/powerpoint/2010/main" val="1697085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FFY 2019 Appropriations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0341698"/>
              </p:ext>
            </p:extLst>
          </p:nvPr>
        </p:nvGraphicFramePr>
        <p:xfrm>
          <a:off x="609599" y="1524000"/>
          <a:ext cx="7086600" cy="4436717"/>
        </p:xfrm>
        <a:graphic>
          <a:graphicData uri="http://schemas.openxmlformats.org/drawingml/2006/table">
            <a:tbl>
              <a:tblPr lastRow="1" bandRow="1">
                <a:tableStyleId>{5C22544A-7EE6-4342-B048-85BDC9FD1C3A}</a:tableStyleId>
              </a:tblPr>
              <a:tblGrid>
                <a:gridCol w="3505200">
                  <a:extLst>
                    <a:ext uri="{9D8B030D-6E8A-4147-A177-3AD203B41FA5}">
                      <a16:colId xmlns:a16="http://schemas.microsoft.com/office/drawing/2014/main" val="3936574810"/>
                    </a:ext>
                  </a:extLst>
                </a:gridCol>
                <a:gridCol w="3581400">
                  <a:extLst>
                    <a:ext uri="{9D8B030D-6E8A-4147-A177-3AD203B41FA5}">
                      <a16:colId xmlns:a16="http://schemas.microsoft.com/office/drawing/2014/main" val="3338584385"/>
                    </a:ext>
                  </a:extLst>
                </a:gridCol>
              </a:tblGrid>
              <a:tr h="300996">
                <a:tc>
                  <a:txBody>
                    <a:bodyPr/>
                    <a:lstStyle/>
                    <a:p>
                      <a:pPr algn="l" fontAlgn="b"/>
                      <a:r>
                        <a:rPr lang="en-US" sz="2200" u="none" strike="noStrike" dirty="0">
                          <a:effectLst/>
                        </a:rPr>
                        <a:t>HAP Renewal Funding</a:t>
                      </a:r>
                      <a:endParaRPr lang="en-US" sz="2200" b="1" i="0" u="none" strike="noStrike" dirty="0">
                        <a:solidFill>
                          <a:schemeClr val="tx2"/>
                        </a:solidFill>
                        <a:effectLst/>
                        <a:latin typeface="Calibri"/>
                      </a:endParaRPr>
                    </a:p>
                  </a:txBody>
                  <a:tcPr marL="9525" marR="9525" marT="9525" marB="0" anchor="b"/>
                </a:tc>
                <a:tc>
                  <a:txBody>
                    <a:bodyPr/>
                    <a:lstStyle/>
                    <a:p>
                      <a:pPr algn="r" fontAlgn="b"/>
                      <a:r>
                        <a:rPr lang="en-US" sz="2200" u="none" strike="noStrike" dirty="0">
                          <a:effectLst/>
                        </a:rPr>
                        <a:t>$20,313,000,000</a:t>
                      </a:r>
                      <a:endParaRPr lang="en-US" sz="2200" b="1" i="0" u="none" strike="noStrike" dirty="0">
                        <a:solidFill>
                          <a:schemeClr val="tx2"/>
                        </a:solidFill>
                        <a:effectLst/>
                        <a:latin typeface="Calibri"/>
                      </a:endParaRPr>
                    </a:p>
                  </a:txBody>
                  <a:tcPr marL="9525" marR="9525" marT="9525" marB="0" anchor="b"/>
                </a:tc>
                <a:extLst>
                  <a:ext uri="{0D108BD9-81ED-4DB2-BD59-A6C34878D82A}">
                    <a16:rowId xmlns:a16="http://schemas.microsoft.com/office/drawing/2014/main" val="3120308787"/>
                  </a:ext>
                </a:extLst>
              </a:tr>
              <a:tr h="594353">
                <a:tc>
                  <a:txBody>
                    <a:bodyPr/>
                    <a:lstStyle/>
                    <a:p>
                      <a:pPr algn="l" fontAlgn="b"/>
                      <a:r>
                        <a:rPr lang="en-US" sz="2200" u="none" strike="noStrike" dirty="0">
                          <a:effectLst/>
                        </a:rPr>
                        <a:t>Tenant Protection Vouchers</a:t>
                      </a:r>
                      <a:endParaRPr lang="en-US" sz="2200" b="1" i="0" u="none" strike="noStrike" dirty="0">
                        <a:solidFill>
                          <a:schemeClr val="tx2"/>
                        </a:solidFill>
                        <a:effectLst/>
                        <a:latin typeface="Calibri"/>
                      </a:endParaRPr>
                    </a:p>
                  </a:txBody>
                  <a:tcPr marL="9525" marR="9525" marT="9525" marB="0" anchor="b"/>
                </a:tc>
                <a:tc>
                  <a:txBody>
                    <a:bodyPr/>
                    <a:lstStyle/>
                    <a:p>
                      <a:pPr algn="r" fontAlgn="b"/>
                      <a:r>
                        <a:rPr lang="en-US" sz="2200" u="none" strike="noStrike" dirty="0">
                          <a:effectLst/>
                        </a:rPr>
                        <a:t>$85,000,000</a:t>
                      </a:r>
                      <a:endParaRPr lang="en-US" sz="2200" b="1" i="0" u="none" strike="noStrike" dirty="0">
                        <a:solidFill>
                          <a:schemeClr val="tx2"/>
                        </a:solidFill>
                        <a:effectLst/>
                        <a:latin typeface="Calibri"/>
                      </a:endParaRPr>
                    </a:p>
                  </a:txBody>
                  <a:tcPr marL="9525" marR="9525" marT="9525" marB="0" anchor="b"/>
                </a:tc>
                <a:extLst>
                  <a:ext uri="{0D108BD9-81ED-4DB2-BD59-A6C34878D82A}">
                    <a16:rowId xmlns:a16="http://schemas.microsoft.com/office/drawing/2014/main" val="1479951456"/>
                  </a:ext>
                </a:extLst>
              </a:tr>
              <a:tr h="300996">
                <a:tc>
                  <a:txBody>
                    <a:bodyPr/>
                    <a:lstStyle/>
                    <a:p>
                      <a:pPr algn="l" fontAlgn="b"/>
                      <a:r>
                        <a:rPr lang="en-US" sz="2200" u="none" strike="noStrike" dirty="0">
                          <a:effectLst/>
                        </a:rPr>
                        <a:t>Administrative Fees</a:t>
                      </a:r>
                      <a:endParaRPr lang="en-US" sz="2200" b="1" i="0" u="none" strike="noStrike" dirty="0">
                        <a:solidFill>
                          <a:schemeClr val="tx2"/>
                        </a:solidFill>
                        <a:effectLst/>
                        <a:latin typeface="Calibri"/>
                      </a:endParaRPr>
                    </a:p>
                  </a:txBody>
                  <a:tcPr marL="9525" marR="9525" marT="9525" marB="0" anchor="b"/>
                </a:tc>
                <a:tc>
                  <a:txBody>
                    <a:bodyPr/>
                    <a:lstStyle/>
                    <a:p>
                      <a:pPr algn="r" fontAlgn="b"/>
                      <a:r>
                        <a:rPr lang="en-US" sz="2200" u="none" strike="noStrike" dirty="0">
                          <a:effectLst/>
                        </a:rPr>
                        <a:t>$1,886,000,000</a:t>
                      </a:r>
                      <a:endParaRPr lang="en-US" sz="2200" b="1" i="0" u="none" strike="noStrike" dirty="0">
                        <a:solidFill>
                          <a:schemeClr val="tx2"/>
                        </a:solidFill>
                        <a:effectLst/>
                        <a:latin typeface="Calibri"/>
                      </a:endParaRPr>
                    </a:p>
                  </a:txBody>
                  <a:tcPr marL="9525" marR="9525" marT="9525" marB="0" anchor="b"/>
                </a:tc>
                <a:extLst>
                  <a:ext uri="{0D108BD9-81ED-4DB2-BD59-A6C34878D82A}">
                    <a16:rowId xmlns:a16="http://schemas.microsoft.com/office/drawing/2014/main" val="1117676236"/>
                  </a:ext>
                </a:extLst>
              </a:tr>
              <a:tr h="300996">
                <a:tc>
                  <a:txBody>
                    <a:bodyPr/>
                    <a:lstStyle/>
                    <a:p>
                      <a:pPr algn="l" fontAlgn="b"/>
                      <a:r>
                        <a:rPr lang="en-US" sz="2200" u="none" strike="noStrike" dirty="0">
                          <a:effectLst/>
                        </a:rPr>
                        <a:t>Mainstream Program</a:t>
                      </a:r>
                      <a:endParaRPr lang="en-US" sz="2200" b="1" i="0" u="none" strike="noStrike" dirty="0">
                        <a:solidFill>
                          <a:schemeClr val="tx2"/>
                        </a:solidFill>
                        <a:effectLst/>
                        <a:latin typeface="Calibri"/>
                      </a:endParaRPr>
                    </a:p>
                  </a:txBody>
                  <a:tcPr marL="9525" marR="9525" marT="9525" marB="0" anchor="b"/>
                </a:tc>
                <a:tc>
                  <a:txBody>
                    <a:bodyPr/>
                    <a:lstStyle/>
                    <a:p>
                      <a:pPr algn="r" fontAlgn="b"/>
                      <a:r>
                        <a:rPr lang="en-US" sz="2200" u="none" strike="noStrike" dirty="0">
                          <a:effectLst/>
                        </a:rPr>
                        <a:t>$225,000,000</a:t>
                      </a:r>
                      <a:endParaRPr lang="en-US" sz="2200" b="1" i="0" u="none" strike="noStrike" dirty="0">
                        <a:solidFill>
                          <a:schemeClr val="tx2"/>
                        </a:solidFill>
                        <a:effectLst/>
                        <a:latin typeface="Calibri"/>
                      </a:endParaRPr>
                    </a:p>
                  </a:txBody>
                  <a:tcPr marL="9525" marR="9525" marT="9525" marB="0" anchor="b"/>
                </a:tc>
                <a:extLst>
                  <a:ext uri="{0D108BD9-81ED-4DB2-BD59-A6C34878D82A}">
                    <a16:rowId xmlns:a16="http://schemas.microsoft.com/office/drawing/2014/main" val="393322463"/>
                  </a:ext>
                </a:extLst>
              </a:tr>
              <a:tr h="594353">
                <a:tc>
                  <a:txBody>
                    <a:bodyPr/>
                    <a:lstStyle/>
                    <a:p>
                      <a:pPr marL="0" algn="l" rtl="0" eaLnBrk="1" fontAlgn="b" latinLnBrk="0" hangingPunct="1"/>
                      <a:r>
                        <a:rPr kumimoji="0" lang="en-US" sz="2200" u="none" strike="noStrike" kern="1200" dirty="0">
                          <a:effectLst/>
                        </a:rPr>
                        <a:t>Tribal HUD-VASH Renewals</a:t>
                      </a:r>
                      <a:endParaRPr kumimoji="0" lang="en-US" sz="2200" u="none" strike="noStrike" kern="1200" dirty="0">
                        <a:solidFill>
                          <a:schemeClr val="tx2"/>
                        </a:solidFill>
                        <a:effectLst/>
                        <a:latin typeface="+mn-lt"/>
                        <a:ea typeface="+mn-ea"/>
                        <a:cs typeface="+mn-cs"/>
                      </a:endParaRPr>
                    </a:p>
                  </a:txBody>
                  <a:tcPr marL="9525" marR="9525" marT="9525" marB="0" anchor="b"/>
                </a:tc>
                <a:tc>
                  <a:txBody>
                    <a:bodyPr/>
                    <a:lstStyle/>
                    <a:p>
                      <a:pPr marL="0" algn="r" rtl="0" eaLnBrk="1" fontAlgn="b" latinLnBrk="0" hangingPunct="1"/>
                      <a:r>
                        <a:rPr kumimoji="0" lang="en-US" sz="2200" u="none" strike="noStrike" kern="1200" dirty="0">
                          <a:effectLst/>
                        </a:rPr>
                        <a:t>$4,000,000</a:t>
                      </a:r>
                      <a:endParaRPr kumimoji="0" lang="en-US" sz="2200" u="none" strike="noStrike" kern="1200" dirty="0">
                        <a:solidFill>
                          <a:schemeClr val="tx2"/>
                        </a:solidFill>
                        <a:effectLst/>
                        <a:latin typeface="+mn-lt"/>
                        <a:ea typeface="+mn-ea"/>
                        <a:cs typeface="+mn-cs"/>
                      </a:endParaRPr>
                    </a:p>
                  </a:txBody>
                  <a:tcPr marL="9525" marR="9525" marT="9525" marB="0" anchor="b"/>
                </a:tc>
                <a:extLst>
                  <a:ext uri="{0D108BD9-81ED-4DB2-BD59-A6C34878D82A}">
                    <a16:rowId xmlns:a16="http://schemas.microsoft.com/office/drawing/2014/main" val="2514805289"/>
                  </a:ext>
                </a:extLst>
              </a:tr>
              <a:tr h="594353">
                <a:tc>
                  <a:txBody>
                    <a:bodyPr/>
                    <a:lstStyle/>
                    <a:p>
                      <a:pPr marL="0" algn="l" rtl="0" eaLnBrk="1" fontAlgn="b" latinLnBrk="0" hangingPunct="1"/>
                      <a:r>
                        <a:rPr kumimoji="0" lang="en-US" sz="2200" u="none" strike="noStrike" kern="1200" dirty="0">
                          <a:effectLst/>
                        </a:rPr>
                        <a:t>Veterans Affairs Supportive Housing</a:t>
                      </a:r>
                      <a:endParaRPr kumimoji="0" lang="en-US" sz="2200" u="none" strike="noStrike" kern="1200" dirty="0">
                        <a:solidFill>
                          <a:schemeClr val="tx2"/>
                        </a:solidFill>
                        <a:effectLst/>
                        <a:latin typeface="+mn-lt"/>
                        <a:ea typeface="+mn-ea"/>
                        <a:cs typeface="+mn-cs"/>
                      </a:endParaRPr>
                    </a:p>
                  </a:txBody>
                  <a:tcPr marL="9525" marR="9525" marT="9525" marB="0" anchor="b"/>
                </a:tc>
                <a:tc>
                  <a:txBody>
                    <a:bodyPr/>
                    <a:lstStyle/>
                    <a:p>
                      <a:pPr marL="0" algn="r" rtl="0" eaLnBrk="1" fontAlgn="b" latinLnBrk="0" hangingPunct="1"/>
                      <a:r>
                        <a:rPr kumimoji="0" lang="en-US" sz="2200" u="none" strike="noStrike" kern="1200" dirty="0">
                          <a:effectLst/>
                        </a:rPr>
                        <a:t>$40,000,000</a:t>
                      </a:r>
                      <a:endParaRPr kumimoji="0" lang="en-US" sz="2200" u="none" strike="noStrike" kern="1200" dirty="0">
                        <a:solidFill>
                          <a:schemeClr val="tx2"/>
                        </a:solidFill>
                        <a:effectLst/>
                        <a:latin typeface="+mn-lt"/>
                        <a:ea typeface="+mn-ea"/>
                        <a:cs typeface="+mn-cs"/>
                      </a:endParaRPr>
                    </a:p>
                  </a:txBody>
                  <a:tcPr marL="9525" marR="9525" marT="9525" marB="0" anchor="b"/>
                </a:tc>
                <a:extLst>
                  <a:ext uri="{0D108BD9-81ED-4DB2-BD59-A6C34878D82A}">
                    <a16:rowId xmlns:a16="http://schemas.microsoft.com/office/drawing/2014/main" val="2327591789"/>
                  </a:ext>
                </a:extLst>
              </a:tr>
              <a:tr h="594353">
                <a:tc>
                  <a:txBody>
                    <a:bodyPr/>
                    <a:lstStyle/>
                    <a:p>
                      <a:pPr marL="0" algn="l" rtl="0" eaLnBrk="1" fontAlgn="b" latinLnBrk="0" hangingPunct="1"/>
                      <a:r>
                        <a:rPr kumimoji="0" lang="en-US" sz="2200" u="none" strike="noStrike" kern="1200" dirty="0">
                          <a:effectLst/>
                        </a:rPr>
                        <a:t>Family Unification Program </a:t>
                      </a:r>
                      <a:endParaRPr kumimoji="0" lang="en-US" sz="2200" u="none" strike="noStrike" kern="1200" dirty="0">
                        <a:solidFill>
                          <a:schemeClr val="tx2"/>
                        </a:solidFill>
                        <a:effectLst/>
                        <a:latin typeface="+mn-lt"/>
                        <a:ea typeface="+mn-ea"/>
                        <a:cs typeface="+mn-cs"/>
                      </a:endParaRPr>
                    </a:p>
                  </a:txBody>
                  <a:tcPr marL="9525" marR="9525" marT="9525" marB="0" anchor="b"/>
                </a:tc>
                <a:tc>
                  <a:txBody>
                    <a:bodyPr/>
                    <a:lstStyle/>
                    <a:p>
                      <a:pPr marL="0" algn="r" rtl="0" eaLnBrk="1" fontAlgn="b" latinLnBrk="0" hangingPunct="1"/>
                      <a:r>
                        <a:rPr kumimoji="0" lang="en-US" sz="2200" u="none" strike="noStrike" kern="1200" dirty="0">
                          <a:effectLst/>
                        </a:rPr>
                        <a:t>$20,000,000</a:t>
                      </a:r>
                      <a:endParaRPr kumimoji="0" lang="en-US" sz="2200" u="none" strike="noStrike" kern="1200" dirty="0">
                        <a:solidFill>
                          <a:schemeClr val="tx2"/>
                        </a:solidFill>
                        <a:effectLst/>
                        <a:latin typeface="+mn-lt"/>
                        <a:ea typeface="+mn-ea"/>
                        <a:cs typeface="+mn-cs"/>
                      </a:endParaRPr>
                    </a:p>
                  </a:txBody>
                  <a:tcPr marL="9525" marR="9525" marT="9525" marB="0" anchor="b"/>
                </a:tc>
                <a:extLst>
                  <a:ext uri="{0D108BD9-81ED-4DB2-BD59-A6C34878D82A}">
                    <a16:rowId xmlns:a16="http://schemas.microsoft.com/office/drawing/2014/main" val="1175648631"/>
                  </a:ext>
                </a:extLst>
              </a:tr>
              <a:tr h="594353">
                <a:tc>
                  <a:txBody>
                    <a:bodyPr/>
                    <a:lstStyle/>
                    <a:p>
                      <a:pPr marL="0" algn="l" rtl="0" eaLnBrk="1" fontAlgn="b" latinLnBrk="0" hangingPunct="1"/>
                      <a:r>
                        <a:rPr kumimoji="0" lang="en-US" sz="2200" u="none" strike="noStrike" kern="1200" dirty="0">
                          <a:solidFill>
                            <a:schemeClr val="tx2"/>
                          </a:solidFill>
                          <a:effectLst/>
                          <a:latin typeface="+mn-lt"/>
                          <a:ea typeface="+mn-ea"/>
                          <a:cs typeface="+mn-cs"/>
                        </a:rPr>
                        <a:t>Mobility Demonstration</a:t>
                      </a:r>
                    </a:p>
                  </a:txBody>
                  <a:tcPr marL="9525" marR="9525" marT="9525" marB="0" anchor="b"/>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kumimoji="0" lang="en-US" sz="2200" u="none" strike="noStrike" kern="1200" dirty="0">
                          <a:solidFill>
                            <a:schemeClr val="tx2"/>
                          </a:solidFill>
                          <a:effectLst/>
                          <a:latin typeface="+mn-lt"/>
                          <a:ea typeface="+mn-ea"/>
                          <a:cs typeface="+mn-cs"/>
                        </a:rPr>
                        <a:t>$25,000,000</a:t>
                      </a:r>
                    </a:p>
                  </a:txBody>
                  <a:tcPr marL="9525" marR="9525" marT="9525" marB="0" anchor="b"/>
                </a:tc>
                <a:extLst>
                  <a:ext uri="{0D108BD9-81ED-4DB2-BD59-A6C34878D82A}">
                    <a16:rowId xmlns:a16="http://schemas.microsoft.com/office/drawing/2014/main" val="2409080756"/>
                  </a:ext>
                </a:extLst>
              </a:tr>
              <a:tr h="300996">
                <a:tc>
                  <a:txBody>
                    <a:bodyPr/>
                    <a:lstStyle/>
                    <a:p>
                      <a:pPr marL="0" algn="l" rtl="0" eaLnBrk="1" fontAlgn="b" latinLnBrk="0" hangingPunct="1"/>
                      <a:r>
                        <a:rPr kumimoji="0" lang="en-US" sz="2200" u="none" strike="noStrike" kern="1200" dirty="0">
                          <a:effectLst/>
                        </a:rPr>
                        <a:t>Total</a:t>
                      </a:r>
                      <a:endParaRPr kumimoji="0" lang="en-US" sz="2200" u="none" strike="noStrike" kern="1200" dirty="0">
                        <a:solidFill>
                          <a:schemeClr val="tx2"/>
                        </a:solidFill>
                        <a:effectLst/>
                        <a:latin typeface="+mn-lt"/>
                        <a:ea typeface="+mn-ea"/>
                        <a:cs typeface="+mn-cs"/>
                      </a:endParaRPr>
                    </a:p>
                  </a:txBody>
                  <a:tcPr marL="9525" marR="9525" marT="9525" marB="0" anchor="b"/>
                </a:tc>
                <a:tc>
                  <a:txBody>
                    <a:bodyPr/>
                    <a:lstStyle/>
                    <a:p>
                      <a:pPr marL="0" algn="r" rtl="0" eaLnBrk="1" fontAlgn="b" latinLnBrk="0" hangingPunct="1"/>
                      <a:r>
                        <a:rPr kumimoji="0" lang="en-US" sz="2200" u="none" strike="noStrike" kern="1200" dirty="0">
                          <a:effectLst/>
                        </a:rPr>
                        <a:t>$22,598,000,000</a:t>
                      </a:r>
                      <a:endParaRPr kumimoji="0" lang="en-US" sz="2200" u="none" strike="noStrike" kern="1200" dirty="0">
                        <a:solidFill>
                          <a:schemeClr val="tx2"/>
                        </a:solidFill>
                        <a:effectLst/>
                        <a:latin typeface="+mn-lt"/>
                        <a:ea typeface="+mn-ea"/>
                        <a:cs typeface="+mn-cs"/>
                      </a:endParaRPr>
                    </a:p>
                  </a:txBody>
                  <a:tcPr marL="9525" marR="9525" marT="9525" marB="0" anchor="b"/>
                </a:tc>
                <a:extLst>
                  <a:ext uri="{0D108BD9-81ED-4DB2-BD59-A6C34878D82A}">
                    <a16:rowId xmlns:a16="http://schemas.microsoft.com/office/drawing/2014/main" val="4002842065"/>
                  </a:ext>
                </a:extLst>
              </a:tr>
            </a:tbl>
          </a:graphicData>
        </a:graphic>
      </p:graphicFrame>
      <p:sp>
        <p:nvSpPr>
          <p:cNvPr id="3" name="Slide Number Placeholder 2">
            <a:extLst>
              <a:ext uri="{FF2B5EF4-FFF2-40B4-BE49-F238E27FC236}">
                <a16:creationId xmlns:a16="http://schemas.microsoft.com/office/drawing/2014/main" id="{F3D6EF57-6712-48F8-97B9-81E9EAF3578F}"/>
              </a:ext>
            </a:extLst>
          </p:cNvPr>
          <p:cNvSpPr>
            <a:spLocks noGrp="1"/>
          </p:cNvSpPr>
          <p:nvPr>
            <p:ph type="sldNum" sz="quarter" idx="12"/>
          </p:nvPr>
        </p:nvSpPr>
        <p:spPr/>
        <p:txBody>
          <a:bodyPr/>
          <a:lstStyle/>
          <a:p>
            <a:fld id="{C8938E3D-0EE2-494B-8369-54BF52ABFDA8}" type="slidenum">
              <a:rPr lang="en-US" smtClean="0"/>
              <a:t>4</a:t>
            </a:fld>
            <a:endParaRPr lang="en-US" dirty="0"/>
          </a:p>
        </p:txBody>
      </p:sp>
    </p:spTree>
    <p:extLst>
      <p:ext uri="{BB962C8B-B14F-4D97-AF65-F5344CB8AC3E}">
        <p14:creationId xmlns:p14="http://schemas.microsoft.com/office/powerpoint/2010/main" val="39591200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HCVP Financial Management</a:t>
            </a:r>
          </a:p>
        </p:txBody>
      </p:sp>
      <p:sp>
        <p:nvSpPr>
          <p:cNvPr id="3" name="Content Placeholder 2"/>
          <p:cNvSpPr>
            <a:spLocks noGrp="1"/>
          </p:cNvSpPr>
          <p:nvPr>
            <p:ph idx="1"/>
          </p:nvPr>
        </p:nvSpPr>
        <p:spPr>
          <a:xfrm>
            <a:off x="0" y="1600200"/>
            <a:ext cx="7543800" cy="5029200"/>
          </a:xfrm>
        </p:spPr>
        <p:txBody>
          <a:bodyPr>
            <a:normAutofit/>
          </a:bodyPr>
          <a:lstStyle/>
          <a:p>
            <a:pPr lvl="1"/>
            <a:r>
              <a:rPr lang="en-US" sz="2000" dirty="0"/>
              <a:t>PHAs must manage their programs in a responsible manner to enable them to serve families within their CY 2019 allocations, RNP and reserves, and within voucher baselines</a:t>
            </a:r>
          </a:p>
          <a:p>
            <a:pPr lvl="1"/>
            <a:r>
              <a:rPr lang="en-US" sz="2000" dirty="0"/>
              <a:t>PIH Notice 2011-28 provides guidance on cost-savings measures PHAs may take to reduce financial shortfalls in the HCV program</a:t>
            </a:r>
          </a:p>
          <a:p>
            <a:pPr lvl="1"/>
            <a:r>
              <a:rPr lang="en-US" sz="2000" dirty="0"/>
              <a:t>PIH Notice 2013-28 stipulates that PHAs may not use outside funding sources to maintain or increase leasing, but only to prevent terminations; prior HUD approval required to use outside funding and to report in VMS the expenses it supports</a:t>
            </a:r>
          </a:p>
          <a:p>
            <a:endParaRPr lang="en-US" dirty="0"/>
          </a:p>
        </p:txBody>
      </p:sp>
      <p:sp>
        <p:nvSpPr>
          <p:cNvPr id="4" name="Slide Number Placeholder 3">
            <a:extLst>
              <a:ext uri="{FF2B5EF4-FFF2-40B4-BE49-F238E27FC236}">
                <a16:creationId xmlns:a16="http://schemas.microsoft.com/office/drawing/2014/main" id="{9EF8F5BB-4357-41EE-A231-DAA4E033663E}"/>
              </a:ext>
            </a:extLst>
          </p:cNvPr>
          <p:cNvSpPr>
            <a:spLocks noGrp="1"/>
          </p:cNvSpPr>
          <p:nvPr>
            <p:ph type="sldNum" sz="quarter" idx="12"/>
          </p:nvPr>
        </p:nvSpPr>
        <p:spPr/>
        <p:txBody>
          <a:bodyPr/>
          <a:lstStyle/>
          <a:p>
            <a:fld id="{C8938E3D-0EE2-494B-8369-54BF52ABFDA8}" type="slidenum">
              <a:rPr lang="en-US" smtClean="0"/>
              <a:t>40</a:t>
            </a:fld>
            <a:endParaRPr lang="en-US" dirty="0"/>
          </a:p>
        </p:txBody>
      </p:sp>
    </p:spTree>
    <p:extLst>
      <p:ext uri="{BB962C8B-B14F-4D97-AF65-F5344CB8AC3E}">
        <p14:creationId xmlns:p14="http://schemas.microsoft.com/office/powerpoint/2010/main" val="39709201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HCVP Financial Management</a:t>
            </a:r>
          </a:p>
        </p:txBody>
      </p:sp>
      <p:sp>
        <p:nvSpPr>
          <p:cNvPr id="3" name="Content Placeholder 2"/>
          <p:cNvSpPr>
            <a:spLocks noGrp="1"/>
          </p:cNvSpPr>
          <p:nvPr>
            <p:ph idx="1"/>
          </p:nvPr>
        </p:nvSpPr>
        <p:spPr>
          <a:xfrm>
            <a:off x="304800" y="1676400"/>
            <a:ext cx="7162800" cy="4495800"/>
          </a:xfrm>
        </p:spPr>
        <p:txBody>
          <a:bodyPr>
            <a:normAutofit/>
          </a:bodyPr>
          <a:lstStyle/>
          <a:p>
            <a:pPr lvl="1"/>
            <a:r>
              <a:rPr lang="en-US" sz="2000" dirty="0"/>
              <a:t>PHAs are encouraged to lease as close as possible to their capacity, without incurring a shortfall or exceeding the PHA’s baseline</a:t>
            </a:r>
          </a:p>
          <a:p>
            <a:pPr lvl="1"/>
            <a:endParaRPr lang="en-US" sz="2000" dirty="0"/>
          </a:p>
          <a:p>
            <a:pPr lvl="1"/>
            <a:r>
              <a:rPr lang="en-US" sz="2000" dirty="0"/>
              <a:t>PHAs should use the Two-Year Tool and update it regularly to see the vouchers that can be supported in the current year and the next year</a:t>
            </a:r>
          </a:p>
        </p:txBody>
      </p:sp>
      <p:sp>
        <p:nvSpPr>
          <p:cNvPr id="4" name="Slide Number Placeholder 3">
            <a:extLst>
              <a:ext uri="{FF2B5EF4-FFF2-40B4-BE49-F238E27FC236}">
                <a16:creationId xmlns:a16="http://schemas.microsoft.com/office/drawing/2014/main" id="{90D872BB-CFCF-423D-B359-8C9AF88D5135}"/>
              </a:ext>
            </a:extLst>
          </p:cNvPr>
          <p:cNvSpPr>
            <a:spLocks noGrp="1"/>
          </p:cNvSpPr>
          <p:nvPr>
            <p:ph type="sldNum" sz="quarter" idx="12"/>
          </p:nvPr>
        </p:nvSpPr>
        <p:spPr/>
        <p:txBody>
          <a:bodyPr/>
          <a:lstStyle/>
          <a:p>
            <a:fld id="{C8938E3D-0EE2-494B-8369-54BF52ABFDA8}" type="slidenum">
              <a:rPr lang="en-US" smtClean="0"/>
              <a:t>41</a:t>
            </a:fld>
            <a:endParaRPr lang="en-US" dirty="0"/>
          </a:p>
        </p:txBody>
      </p:sp>
    </p:spTree>
    <p:extLst>
      <p:ext uri="{BB962C8B-B14F-4D97-AF65-F5344CB8AC3E}">
        <p14:creationId xmlns:p14="http://schemas.microsoft.com/office/powerpoint/2010/main" val="41118982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a:xfrm>
            <a:off x="609598" y="1930400"/>
            <a:ext cx="6347714" cy="3880773"/>
          </a:xfrm>
        </p:spPr>
        <p:txBody>
          <a:bodyPr>
            <a:normAutofit/>
          </a:bodyPr>
          <a:lstStyle/>
          <a:p>
            <a:r>
              <a:rPr lang="en-US" sz="2000" dirty="0"/>
              <a:t>Any questions may be submitted to PIHFinancialManagementDivision@hud.gov</a:t>
            </a:r>
          </a:p>
        </p:txBody>
      </p:sp>
      <p:sp>
        <p:nvSpPr>
          <p:cNvPr id="4" name="Slide Number Placeholder 3">
            <a:extLst>
              <a:ext uri="{FF2B5EF4-FFF2-40B4-BE49-F238E27FC236}">
                <a16:creationId xmlns:a16="http://schemas.microsoft.com/office/drawing/2014/main" id="{B380F54E-B06B-4F2F-B748-6E16B27DC51A}"/>
              </a:ext>
            </a:extLst>
          </p:cNvPr>
          <p:cNvSpPr>
            <a:spLocks noGrp="1"/>
          </p:cNvSpPr>
          <p:nvPr>
            <p:ph type="sldNum" sz="quarter" idx="12"/>
          </p:nvPr>
        </p:nvSpPr>
        <p:spPr/>
        <p:txBody>
          <a:bodyPr/>
          <a:lstStyle/>
          <a:p>
            <a:fld id="{C8938E3D-0EE2-494B-8369-54BF52ABFDA8}" type="slidenum">
              <a:rPr lang="en-US" smtClean="0"/>
              <a:t>42</a:t>
            </a:fld>
            <a:endParaRPr lang="en-US" dirty="0"/>
          </a:p>
        </p:txBody>
      </p:sp>
    </p:spTree>
    <p:extLst>
      <p:ext uri="{BB962C8B-B14F-4D97-AF65-F5344CB8AC3E}">
        <p14:creationId xmlns:p14="http://schemas.microsoft.com/office/powerpoint/2010/main" val="547082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Voucher Renewal Funding</a:t>
            </a:r>
          </a:p>
        </p:txBody>
      </p:sp>
      <p:sp>
        <p:nvSpPr>
          <p:cNvPr id="3" name="Content Placeholder 2"/>
          <p:cNvSpPr>
            <a:spLocks noGrp="1"/>
          </p:cNvSpPr>
          <p:nvPr>
            <p:ph idx="1"/>
          </p:nvPr>
        </p:nvSpPr>
        <p:spPr>
          <a:xfrm>
            <a:off x="304800" y="1600200"/>
            <a:ext cx="7543801" cy="4316410"/>
          </a:xfrm>
        </p:spPr>
        <p:txBody>
          <a:bodyPr>
            <a:noAutofit/>
          </a:bodyPr>
          <a:lstStyle/>
          <a:p>
            <a:r>
              <a:rPr lang="en-US" sz="2000" dirty="0"/>
              <a:t>Increase of $713,000,000 from the 2018 Renewal appropriations</a:t>
            </a:r>
          </a:p>
          <a:p>
            <a:pPr marL="0" indent="0">
              <a:buNone/>
            </a:pPr>
            <a:endParaRPr lang="en-US" sz="2000" dirty="0"/>
          </a:p>
          <a:p>
            <a:r>
              <a:rPr lang="en-US" sz="2000" dirty="0"/>
              <a:t>HUD may use up to $100,000,000 of CY 2019 Renewal Funding as a HAP Set-Aside</a:t>
            </a:r>
          </a:p>
          <a:p>
            <a:pPr marL="0" indent="0">
              <a:buNone/>
            </a:pPr>
            <a:endParaRPr lang="en-US" sz="2000" dirty="0"/>
          </a:p>
        </p:txBody>
      </p:sp>
      <p:sp>
        <p:nvSpPr>
          <p:cNvPr id="4" name="Slide Number Placeholder 3">
            <a:extLst>
              <a:ext uri="{FF2B5EF4-FFF2-40B4-BE49-F238E27FC236}">
                <a16:creationId xmlns:a16="http://schemas.microsoft.com/office/drawing/2014/main" id="{0B4DB456-8E8D-4033-9E2D-3768A4BB6844}"/>
              </a:ext>
            </a:extLst>
          </p:cNvPr>
          <p:cNvSpPr>
            <a:spLocks noGrp="1"/>
          </p:cNvSpPr>
          <p:nvPr>
            <p:ph type="sldNum" sz="quarter" idx="12"/>
          </p:nvPr>
        </p:nvSpPr>
        <p:spPr/>
        <p:txBody>
          <a:bodyPr/>
          <a:lstStyle/>
          <a:p>
            <a:fld id="{C8938E3D-0EE2-494B-8369-54BF52ABFDA8}" type="slidenum">
              <a:rPr lang="en-US" smtClean="0"/>
              <a:t>5</a:t>
            </a:fld>
            <a:endParaRPr lang="en-US" dirty="0"/>
          </a:p>
        </p:txBody>
      </p:sp>
    </p:spTree>
    <p:extLst>
      <p:ext uri="{BB962C8B-B14F-4D97-AF65-F5344CB8AC3E}">
        <p14:creationId xmlns:p14="http://schemas.microsoft.com/office/powerpoint/2010/main" val="528785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Voucher Renewal Funding</a:t>
            </a:r>
          </a:p>
        </p:txBody>
      </p:sp>
      <p:sp>
        <p:nvSpPr>
          <p:cNvPr id="3" name="Content Placeholder 2"/>
          <p:cNvSpPr>
            <a:spLocks noGrp="1"/>
          </p:cNvSpPr>
          <p:nvPr>
            <p:ph idx="1"/>
          </p:nvPr>
        </p:nvSpPr>
        <p:spPr>
          <a:xfrm>
            <a:off x="304800" y="1600200"/>
            <a:ext cx="7315200" cy="4724400"/>
          </a:xfrm>
        </p:spPr>
        <p:txBody>
          <a:bodyPr>
            <a:normAutofit/>
          </a:bodyPr>
          <a:lstStyle/>
          <a:p>
            <a:r>
              <a:rPr lang="en-US" sz="2000" dirty="0"/>
              <a:t>PHA renewal allocations are calculated per the Appropriations Act, summarized as follows:</a:t>
            </a:r>
          </a:p>
          <a:p>
            <a:pPr lvl="1"/>
            <a:r>
              <a:rPr lang="en-US" sz="2000" dirty="0"/>
              <a:t>(1) Re-benchmarking conducted, based on actual HAP costs for CY 2018, per VMS reporting and HUD review, not to exceed costs for baseline units</a:t>
            </a:r>
          </a:p>
          <a:p>
            <a:pPr lvl="1"/>
            <a:r>
              <a:rPr lang="en-US" sz="2000" dirty="0"/>
              <a:t>(2) Initial funding is inflated per renewal inflation factors for new increments that span 2018 and 2019</a:t>
            </a:r>
          </a:p>
          <a:p>
            <a:pPr lvl="1"/>
            <a:r>
              <a:rPr lang="en-US" sz="2000" dirty="0"/>
              <a:t>(3) Renewal Inflation Factor applied</a:t>
            </a:r>
          </a:p>
          <a:p>
            <a:pPr lvl="1"/>
            <a:endParaRPr lang="en-US" sz="2000" dirty="0"/>
          </a:p>
        </p:txBody>
      </p:sp>
      <p:sp>
        <p:nvSpPr>
          <p:cNvPr id="4" name="Slide Number Placeholder 3">
            <a:extLst>
              <a:ext uri="{FF2B5EF4-FFF2-40B4-BE49-F238E27FC236}">
                <a16:creationId xmlns:a16="http://schemas.microsoft.com/office/drawing/2014/main" id="{2BD200FC-180D-4092-817B-F40C56877912}"/>
              </a:ext>
            </a:extLst>
          </p:cNvPr>
          <p:cNvSpPr>
            <a:spLocks noGrp="1"/>
          </p:cNvSpPr>
          <p:nvPr>
            <p:ph type="sldNum" sz="quarter" idx="12"/>
          </p:nvPr>
        </p:nvSpPr>
        <p:spPr/>
        <p:txBody>
          <a:bodyPr/>
          <a:lstStyle/>
          <a:p>
            <a:fld id="{C8938E3D-0EE2-494B-8369-54BF52ABFDA8}" type="slidenum">
              <a:rPr lang="en-US" smtClean="0"/>
              <a:t>6</a:t>
            </a:fld>
            <a:endParaRPr lang="en-US" dirty="0"/>
          </a:p>
        </p:txBody>
      </p:sp>
    </p:spTree>
    <p:extLst>
      <p:ext uri="{BB962C8B-B14F-4D97-AF65-F5344CB8AC3E}">
        <p14:creationId xmlns:p14="http://schemas.microsoft.com/office/powerpoint/2010/main" val="130760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Voucher Renewal Funding</a:t>
            </a:r>
          </a:p>
        </p:txBody>
      </p:sp>
      <p:sp>
        <p:nvSpPr>
          <p:cNvPr id="3" name="Content Placeholder 2"/>
          <p:cNvSpPr>
            <a:spLocks noGrp="1"/>
          </p:cNvSpPr>
          <p:nvPr>
            <p:ph idx="1"/>
          </p:nvPr>
        </p:nvSpPr>
        <p:spPr>
          <a:xfrm>
            <a:off x="152400" y="1524000"/>
            <a:ext cx="7391400" cy="4724400"/>
          </a:xfrm>
        </p:spPr>
        <p:txBody>
          <a:bodyPr>
            <a:noAutofit/>
          </a:bodyPr>
          <a:lstStyle/>
          <a:p>
            <a:pPr marL="457200" lvl="1" indent="0">
              <a:buNone/>
            </a:pPr>
            <a:r>
              <a:rPr lang="en-US" sz="2000" dirty="0"/>
              <a:t>PHA renewal allocations are calculated per Appropriations Act:</a:t>
            </a:r>
          </a:p>
          <a:p>
            <a:pPr lvl="1"/>
            <a:r>
              <a:rPr lang="en-US" sz="2000" dirty="0"/>
              <a:t>(4) The National Pro-ration Factor is set at 99.5%</a:t>
            </a:r>
          </a:p>
          <a:p>
            <a:pPr lvl="1"/>
            <a:r>
              <a:rPr lang="en-US" sz="2000" dirty="0"/>
              <a:t>(5) A small offset was necessary to increase the pro-ration to 99.5% and to prevent the termination of renewal assistance for families</a:t>
            </a:r>
          </a:p>
          <a:p>
            <a:pPr lvl="1"/>
            <a:r>
              <a:rPr lang="en-US" sz="2000" dirty="0"/>
              <a:t>Result is CY 2019 Prorated Renewal Funding</a:t>
            </a:r>
          </a:p>
          <a:p>
            <a:pPr lvl="2">
              <a:buClr>
                <a:schemeClr val="accent1"/>
              </a:buClr>
            </a:pPr>
            <a:r>
              <a:rPr lang="en-US" sz="2000" dirty="0"/>
              <a:t>Remember: PHAs may also have non-renewal funding and RNP/Program Reserves available to support CY 2019 HAP needs</a:t>
            </a:r>
          </a:p>
          <a:p>
            <a:endParaRPr lang="en-US" sz="2000" dirty="0"/>
          </a:p>
        </p:txBody>
      </p:sp>
      <p:sp>
        <p:nvSpPr>
          <p:cNvPr id="4" name="Slide Number Placeholder 3">
            <a:extLst>
              <a:ext uri="{FF2B5EF4-FFF2-40B4-BE49-F238E27FC236}">
                <a16:creationId xmlns:a16="http://schemas.microsoft.com/office/drawing/2014/main" id="{36DEE3DB-5255-43E8-A4A4-4685BF968524}"/>
              </a:ext>
            </a:extLst>
          </p:cNvPr>
          <p:cNvSpPr>
            <a:spLocks noGrp="1"/>
          </p:cNvSpPr>
          <p:nvPr>
            <p:ph type="sldNum" sz="quarter" idx="12"/>
          </p:nvPr>
        </p:nvSpPr>
        <p:spPr/>
        <p:txBody>
          <a:bodyPr/>
          <a:lstStyle/>
          <a:p>
            <a:fld id="{C8938E3D-0EE2-494B-8369-54BF52ABFDA8}" type="slidenum">
              <a:rPr lang="en-US" smtClean="0"/>
              <a:t>7</a:t>
            </a:fld>
            <a:endParaRPr lang="en-US" dirty="0"/>
          </a:p>
        </p:txBody>
      </p:sp>
    </p:spTree>
    <p:extLst>
      <p:ext uri="{BB962C8B-B14F-4D97-AF65-F5344CB8AC3E}">
        <p14:creationId xmlns:p14="http://schemas.microsoft.com/office/powerpoint/2010/main" val="79565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Voucher Renewal Funding</a:t>
            </a:r>
          </a:p>
        </p:txBody>
      </p:sp>
      <p:sp>
        <p:nvSpPr>
          <p:cNvPr id="3" name="Content Placeholder 2"/>
          <p:cNvSpPr>
            <a:spLocks noGrp="1"/>
          </p:cNvSpPr>
          <p:nvPr>
            <p:ph idx="1"/>
          </p:nvPr>
        </p:nvSpPr>
        <p:spPr>
          <a:xfrm>
            <a:off x="609598" y="1752600"/>
            <a:ext cx="6705601" cy="4288763"/>
          </a:xfrm>
        </p:spPr>
        <p:txBody>
          <a:bodyPr>
            <a:noAutofit/>
          </a:bodyPr>
          <a:lstStyle/>
          <a:p>
            <a:r>
              <a:rPr lang="en-US" sz="2000" dirty="0"/>
              <a:t>PHA’s pro-rated eligibility is compared to renewal funds obligated January through May 2019</a:t>
            </a:r>
          </a:p>
          <a:p>
            <a:pPr lvl="1"/>
            <a:r>
              <a:rPr lang="en-US" sz="2000" dirty="0"/>
              <a:t>If HAP obligations through May 2019 are less than pro-rated eligibility after offset (if there is any offset), the difference will be obligated</a:t>
            </a:r>
          </a:p>
          <a:p>
            <a:pPr lvl="1"/>
            <a:r>
              <a:rPr lang="en-US" sz="2000" dirty="0"/>
              <a:t>Otherwise, if obligations exceed pro-rated eligibility after offset (if there is any offset), the excess will be reduced from subsequent  obligations throughout the year</a:t>
            </a:r>
          </a:p>
        </p:txBody>
      </p:sp>
      <p:sp>
        <p:nvSpPr>
          <p:cNvPr id="4" name="Slide Number Placeholder 3">
            <a:extLst>
              <a:ext uri="{FF2B5EF4-FFF2-40B4-BE49-F238E27FC236}">
                <a16:creationId xmlns:a16="http://schemas.microsoft.com/office/drawing/2014/main" id="{CAAE74D3-8DE5-4A63-B3E8-E1295F7B0366}"/>
              </a:ext>
            </a:extLst>
          </p:cNvPr>
          <p:cNvSpPr>
            <a:spLocks noGrp="1"/>
          </p:cNvSpPr>
          <p:nvPr>
            <p:ph type="sldNum" sz="quarter" idx="12"/>
          </p:nvPr>
        </p:nvSpPr>
        <p:spPr/>
        <p:txBody>
          <a:bodyPr/>
          <a:lstStyle/>
          <a:p>
            <a:fld id="{C8938E3D-0EE2-494B-8369-54BF52ABFDA8}" type="slidenum">
              <a:rPr lang="en-US" smtClean="0"/>
              <a:t>8</a:t>
            </a:fld>
            <a:endParaRPr lang="en-US" dirty="0"/>
          </a:p>
        </p:txBody>
      </p:sp>
    </p:spTree>
    <p:extLst>
      <p:ext uri="{BB962C8B-B14F-4D97-AF65-F5344CB8AC3E}">
        <p14:creationId xmlns:p14="http://schemas.microsoft.com/office/powerpoint/2010/main" val="98693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Voucher Renewal Funding</a:t>
            </a:r>
          </a:p>
        </p:txBody>
      </p:sp>
      <p:sp>
        <p:nvSpPr>
          <p:cNvPr id="3" name="Content Placeholder 2"/>
          <p:cNvSpPr>
            <a:spLocks noGrp="1"/>
          </p:cNvSpPr>
          <p:nvPr>
            <p:ph idx="1"/>
          </p:nvPr>
        </p:nvSpPr>
        <p:spPr>
          <a:xfrm>
            <a:off x="276012" y="1524000"/>
            <a:ext cx="7420187" cy="4648200"/>
          </a:xfrm>
        </p:spPr>
        <p:txBody>
          <a:bodyPr>
            <a:normAutofit/>
          </a:bodyPr>
          <a:lstStyle/>
          <a:p>
            <a:pPr marL="0" indent="0">
              <a:buNone/>
            </a:pPr>
            <a:r>
              <a:rPr lang="en-US" sz="2400" dirty="0"/>
              <a:t>(1) Re-benchmarking</a:t>
            </a:r>
          </a:p>
          <a:p>
            <a:pPr lvl="1"/>
            <a:r>
              <a:rPr lang="en-US" sz="2000" dirty="0"/>
              <a:t>Based on submitted and validated CY 2018 HAP costs per VMS, as of February 22 deadline</a:t>
            </a:r>
          </a:p>
          <a:p>
            <a:pPr lvl="1"/>
            <a:r>
              <a:rPr lang="en-US" sz="2000" dirty="0"/>
              <a:t>HAP costs capped at 100% of baseline vouchers to ensure over-leasing is not funded:</a:t>
            </a:r>
          </a:p>
          <a:p>
            <a:pPr lvl="2">
              <a:buClr>
                <a:schemeClr val="accent1"/>
              </a:buClr>
            </a:pPr>
            <a:r>
              <a:rPr lang="en-US" sz="1800" dirty="0"/>
              <a:t>UMAs divided by UMLs, not to exceed 100%</a:t>
            </a:r>
          </a:p>
          <a:p>
            <a:pPr lvl="2">
              <a:buClr>
                <a:schemeClr val="accent1"/>
              </a:buClr>
            </a:pPr>
            <a:r>
              <a:rPr lang="en-US" sz="1800" dirty="0"/>
              <a:t>Example: 1000 UMAs / 1050 UMLs = .95238</a:t>
            </a:r>
          </a:p>
          <a:p>
            <a:pPr lvl="2">
              <a:buClr>
                <a:schemeClr val="accent1"/>
              </a:buClr>
            </a:pPr>
            <a:r>
              <a:rPr lang="en-US" sz="1800" dirty="0"/>
              <a:t>HAP costs = $1,000,000; multiplied by .95238 to yield baseline eligibility of $952,380 = amount to renew 1000 UMAs</a:t>
            </a:r>
          </a:p>
          <a:p>
            <a:endParaRPr lang="en-US" sz="2400" dirty="0"/>
          </a:p>
        </p:txBody>
      </p:sp>
      <p:sp>
        <p:nvSpPr>
          <p:cNvPr id="4" name="Slide Number Placeholder 3">
            <a:extLst>
              <a:ext uri="{FF2B5EF4-FFF2-40B4-BE49-F238E27FC236}">
                <a16:creationId xmlns:a16="http://schemas.microsoft.com/office/drawing/2014/main" id="{C6DABBCC-8BD9-42DB-87B5-5CF7AB745FC8}"/>
              </a:ext>
            </a:extLst>
          </p:cNvPr>
          <p:cNvSpPr>
            <a:spLocks noGrp="1"/>
          </p:cNvSpPr>
          <p:nvPr>
            <p:ph type="sldNum" sz="quarter" idx="12"/>
          </p:nvPr>
        </p:nvSpPr>
        <p:spPr/>
        <p:txBody>
          <a:bodyPr/>
          <a:lstStyle/>
          <a:p>
            <a:fld id="{C8938E3D-0EE2-494B-8369-54BF52ABFDA8}" type="slidenum">
              <a:rPr lang="en-US" smtClean="0"/>
              <a:t>9</a:t>
            </a:fld>
            <a:endParaRPr lang="en-US" dirty="0"/>
          </a:p>
        </p:txBody>
      </p:sp>
    </p:spTree>
    <p:extLst>
      <p:ext uri="{BB962C8B-B14F-4D97-AF65-F5344CB8AC3E}">
        <p14:creationId xmlns:p14="http://schemas.microsoft.com/office/powerpoint/2010/main" val="1027794197"/>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TotalTime>
  <Words>3303</Words>
  <Application>Microsoft Office PowerPoint</Application>
  <PresentationFormat>On-screen Show (4:3)</PresentationFormat>
  <Paragraphs>311</Paragraphs>
  <Slides>42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Trebuchet MS</vt:lpstr>
      <vt:lpstr>Wingdings 3</vt:lpstr>
      <vt:lpstr>Facet</vt:lpstr>
      <vt:lpstr>Housing Choice Voucher Program CY 2019 Funding Implementation Webcast</vt:lpstr>
      <vt:lpstr>Today’s Topics</vt:lpstr>
      <vt:lpstr> FFY 2019 Appropriations</vt:lpstr>
      <vt:lpstr>FFY 2019 Appropriations</vt:lpstr>
      <vt:lpstr>Voucher Renewal Funding</vt:lpstr>
      <vt:lpstr>Voucher Renewal Funding</vt:lpstr>
      <vt:lpstr>Voucher Renewal Funding</vt:lpstr>
      <vt:lpstr>Voucher Renewal Funding</vt:lpstr>
      <vt:lpstr>Voucher Renewal Funding</vt:lpstr>
      <vt:lpstr>Voucher Renewal Funding</vt:lpstr>
      <vt:lpstr>Voucher Renewal Funding</vt:lpstr>
      <vt:lpstr>Offset for Reallocation</vt:lpstr>
      <vt:lpstr>Offset for Reallocation</vt:lpstr>
      <vt:lpstr>Renewal Disbursements</vt:lpstr>
      <vt:lpstr>Renewal Disbursements</vt:lpstr>
      <vt:lpstr>Voucher Set-Aside Funding</vt:lpstr>
      <vt:lpstr>Voucher Set-Aside Funding</vt:lpstr>
      <vt:lpstr>Voucher Set-Aside Funding</vt:lpstr>
      <vt:lpstr>Voucher Set-Aside Funding</vt:lpstr>
      <vt:lpstr>Voucher Set-Aside Funding</vt:lpstr>
      <vt:lpstr>Voucher Set-Aside Funding </vt:lpstr>
      <vt:lpstr>Voucher Set-Aside Funding </vt:lpstr>
      <vt:lpstr>Voucher Set-Aside Funding  </vt:lpstr>
      <vt:lpstr>Voucher Set-Aside Funding </vt:lpstr>
      <vt:lpstr>Voucher Set-Aside Funding </vt:lpstr>
      <vt:lpstr>Voucher Set-Aside Funding</vt:lpstr>
      <vt:lpstr>Administrative Fees</vt:lpstr>
      <vt:lpstr>Administrative Fees</vt:lpstr>
      <vt:lpstr>Administrative Fees</vt:lpstr>
      <vt:lpstr>Administrative Fees</vt:lpstr>
      <vt:lpstr>Administrative Fees</vt:lpstr>
      <vt:lpstr>Administrative Fees</vt:lpstr>
      <vt:lpstr>Tenant Protection Vouchers</vt:lpstr>
      <vt:lpstr>Tenant Protection Vouchers</vt:lpstr>
      <vt:lpstr>VASH Funding</vt:lpstr>
      <vt:lpstr>Tribal HUD-VASH Renewals</vt:lpstr>
      <vt:lpstr>Mainstream Program</vt:lpstr>
      <vt:lpstr>Family Unification Program (FUP)</vt:lpstr>
      <vt:lpstr>Mobility Demonstration</vt:lpstr>
      <vt:lpstr>HCVP Financial Management</vt:lpstr>
      <vt:lpstr>HCVP Financial Management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Choice Voucher Program CY 2019 Implementation</dc:title>
  <dc:creator>Kennedy, Rachel E</dc:creator>
  <cp:lastModifiedBy>Fontanez Sanchez, Miguel A</cp:lastModifiedBy>
  <cp:revision>23</cp:revision>
  <dcterms:created xsi:type="dcterms:W3CDTF">2019-04-15T18:34:13Z</dcterms:created>
  <dcterms:modified xsi:type="dcterms:W3CDTF">2019-04-17T18:26:41Z</dcterms:modified>
</cp:coreProperties>
</file>